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9" r:id="rId3"/>
    <p:sldId id="261" r:id="rId4"/>
    <p:sldId id="286" r:id="rId5"/>
    <p:sldId id="265" r:id="rId6"/>
    <p:sldId id="266" r:id="rId7"/>
    <p:sldId id="267" r:id="rId8"/>
    <p:sldId id="269" r:id="rId9"/>
    <p:sldId id="271" r:id="rId10"/>
    <p:sldId id="270" r:id="rId11"/>
    <p:sldId id="273" r:id="rId12"/>
    <p:sldId id="272" r:id="rId13"/>
    <p:sldId id="274" r:id="rId14"/>
    <p:sldId id="275" r:id="rId15"/>
    <p:sldId id="276" r:id="rId16"/>
    <p:sldId id="278" r:id="rId17"/>
    <p:sldId id="280" r:id="rId18"/>
    <p:sldId id="279" r:id="rId19"/>
    <p:sldId id="281" r:id="rId20"/>
    <p:sldId id="283" r:id="rId21"/>
    <p:sldId id="282" r:id="rId22"/>
    <p:sldId id="284" r:id="rId23"/>
    <p:sldId id="285" r:id="rId24"/>
    <p:sldId id="264" r:id="rId2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115" d="100"/>
          <a:sy n="115" d="100"/>
        </p:scale>
        <p:origin x="5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31.10.2022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31.10.2022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31.10.2022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31.10.2022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31.10.2022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kola.cz/ii-a-dalsi-kola-prijimaciho-rizeni-na-ss-ve-zlinskem-kraj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zaskol.cz/" TargetMode="External"/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1028316" cy="2070017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70000"/>
              </a:lnSpc>
            </a:pPr>
            <a: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PŘIJÍMACÍ </a:t>
            </a:r>
            <a: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ŘÍZENÍ PRO </a:t>
            </a:r>
            <a: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ŠKOLNÍ ROK </a:t>
            </a:r>
            <a:b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2023/2024</a:t>
            </a:r>
            <a:r>
              <a:rPr lang="cs-CZ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4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2442575"/>
            <a:ext cx="9144000" cy="3369502"/>
          </a:xfrm>
        </p:spPr>
        <p:txBody>
          <a:bodyPr anchor="t">
            <a:normAutofit fontScale="47500" lnSpcReduction="20000"/>
          </a:bodyPr>
          <a:lstStyle/>
          <a:p>
            <a:r>
              <a:rPr lang="cs-CZ" sz="6500" b="1" u="sng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Seminář výchovných poradců ZŠ</a:t>
            </a:r>
          </a:p>
          <a:p>
            <a:pPr algn="l"/>
            <a:endParaRPr lang="cs-CZ" altLang="cs-CZ" sz="6500" b="1" dirty="0" smtClean="0">
              <a:cs typeface="Arial" panose="020B0604020202020204" pitchFamily="34" charset="0"/>
            </a:endParaRPr>
          </a:p>
          <a:p>
            <a:pPr algn="l"/>
            <a:r>
              <a:rPr lang="cs-CZ" sz="6500" b="1" dirty="0" smtClean="0">
                <a:cs typeface="Arial" panose="020B0604020202020204" pitchFamily="34" charset="0"/>
              </a:rPr>
              <a:t>Vsetín 1. 11. 2022</a:t>
            </a:r>
          </a:p>
          <a:p>
            <a:pPr algn="l"/>
            <a:r>
              <a:rPr lang="cs-CZ" sz="6500" b="1" dirty="0" smtClean="0">
                <a:cs typeface="Arial" panose="020B0604020202020204" pitchFamily="34" charset="0"/>
              </a:rPr>
              <a:t>Zlín 2. 11. 2022</a:t>
            </a:r>
          </a:p>
          <a:p>
            <a:pPr algn="l"/>
            <a:r>
              <a:rPr lang="cs-CZ" sz="6500" b="1" dirty="0" smtClean="0">
                <a:cs typeface="Arial" panose="020B0604020202020204" pitchFamily="34" charset="0"/>
              </a:rPr>
              <a:t>Valašské Meziříčí 2. 11. 2022</a:t>
            </a:r>
          </a:p>
          <a:p>
            <a:pPr algn="l"/>
            <a:r>
              <a:rPr lang="cs-CZ" sz="6500" b="1" dirty="0" smtClean="0">
                <a:cs typeface="Arial" panose="020B0604020202020204" pitchFamily="34" charset="0"/>
              </a:rPr>
              <a:t>Uherské Hradiště 3. 11. 2022</a:t>
            </a:r>
          </a:p>
          <a:p>
            <a:r>
              <a:rPr lang="cs-CZ" altLang="cs-CZ" sz="6500" b="1" dirty="0">
                <a:cs typeface="Arial" panose="020B0604020202020204" pitchFamily="34" charset="0"/>
              </a:rPr>
              <a:t>Kroměříž </a:t>
            </a:r>
            <a:r>
              <a:rPr lang="cs-CZ" altLang="cs-CZ" sz="6500" b="1" dirty="0" smtClean="0">
                <a:cs typeface="Arial" panose="020B0604020202020204" pitchFamily="34" charset="0"/>
              </a:rPr>
              <a:t>3. 11. </a:t>
            </a:r>
            <a:r>
              <a:rPr lang="cs-CZ" altLang="cs-CZ" sz="6500" b="1" dirty="0">
                <a:cs typeface="Arial" panose="020B0604020202020204" pitchFamily="34" charset="0"/>
              </a:rPr>
              <a:t>2022</a:t>
            </a:r>
          </a:p>
          <a:p>
            <a:pPr algn="l"/>
            <a:endParaRPr lang="cs-CZ" sz="6500" b="1" dirty="0" smtClean="0">
              <a:cs typeface="Arial" panose="020B0604020202020204" pitchFamily="34" charset="0"/>
            </a:endParaRPr>
          </a:p>
          <a:p>
            <a:pPr algn="l"/>
            <a:endParaRPr lang="cs-CZ" dirty="0" smtClean="0">
              <a:latin typeface="+mj-lt"/>
            </a:endParaRPr>
          </a:p>
          <a:p>
            <a:pPr algn="l"/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49383" y="1679353"/>
            <a:ext cx="11878886" cy="4600272"/>
          </a:xfrm>
        </p:spPr>
        <p:txBody>
          <a:bodyPr/>
          <a:lstStyle/>
          <a:p>
            <a:pPr marL="0" lvl="2" indent="0" algn="just">
              <a:buSzPct val="75000"/>
              <a:buNone/>
              <a:tabLst>
                <a:tab pos="361950" algn="l"/>
              </a:tabLst>
            </a:pPr>
            <a:endParaRPr lang="cs-CZ" sz="2200" dirty="0">
              <a:solidFill>
                <a:srgbClr val="00040C"/>
              </a:solidFill>
            </a:endParaRPr>
          </a:p>
          <a:p>
            <a:pPr marL="0" lvl="2" indent="0" algn="just">
              <a:buSzPct val="75000"/>
              <a:buNone/>
              <a:tabLst>
                <a:tab pos="361950" algn="l"/>
              </a:tabLst>
            </a:pPr>
            <a:endParaRPr lang="cs-CZ" sz="2200" dirty="0" smtClean="0">
              <a:solidFill>
                <a:srgbClr val="00040C"/>
              </a:solidFill>
            </a:endParaRPr>
          </a:p>
          <a:p>
            <a:pPr marL="0" lvl="2" indent="0" algn="just">
              <a:buSzPct val="75000"/>
              <a:buNone/>
              <a:tabLst>
                <a:tab pos="361950" algn="l"/>
              </a:tabLst>
            </a:pPr>
            <a:r>
              <a:rPr lang="cs-CZ" sz="2600" dirty="0" smtClean="0">
                <a:solidFill>
                  <a:srgbClr val="00040C"/>
                </a:solidFill>
              </a:rPr>
              <a:t>Každý </a:t>
            </a:r>
            <a:r>
              <a:rPr lang="cs-CZ" sz="2600" dirty="0">
                <a:solidFill>
                  <a:srgbClr val="00040C"/>
                </a:solidFill>
              </a:rPr>
              <a:t>uchazeč </a:t>
            </a:r>
            <a:r>
              <a:rPr lang="cs-CZ" sz="2600" b="1" u="sng" dirty="0"/>
              <a:t>může</a:t>
            </a:r>
            <a:r>
              <a:rPr lang="cs-CZ" sz="2600" b="1" dirty="0"/>
              <a:t> jednotné přijímací zkoušky </a:t>
            </a:r>
            <a:r>
              <a:rPr lang="cs-CZ" sz="2600" b="1" u="sng" dirty="0"/>
              <a:t>konat dvakrát</a:t>
            </a:r>
            <a:r>
              <a:rPr lang="cs-CZ" sz="2600" b="1" dirty="0"/>
              <a:t> </a:t>
            </a:r>
            <a:endParaRPr lang="cs-CZ" sz="2600" b="1" dirty="0" smtClean="0"/>
          </a:p>
          <a:p>
            <a:pPr marL="0" lvl="2" indent="0" algn="just">
              <a:buSzPct val="75000"/>
              <a:buNone/>
              <a:tabLst>
                <a:tab pos="361950" algn="l"/>
              </a:tabLst>
            </a:pPr>
            <a:r>
              <a:rPr lang="cs-CZ" sz="2600" dirty="0" smtClean="0">
                <a:solidFill>
                  <a:srgbClr val="00040C"/>
                </a:solidFill>
              </a:rPr>
              <a:t>(</a:t>
            </a:r>
            <a:r>
              <a:rPr lang="cs-CZ" sz="2600" dirty="0">
                <a:solidFill>
                  <a:srgbClr val="00040C"/>
                </a:solidFill>
              </a:rPr>
              <a:t>do celkového hodnocení se započítává lepší výsledek testů). </a:t>
            </a:r>
          </a:p>
          <a:p>
            <a:pPr marL="0" lvl="2" indent="0" algn="just">
              <a:buSzPct val="75000"/>
              <a:buNone/>
              <a:tabLst>
                <a:tab pos="361950" algn="l"/>
              </a:tabLst>
            </a:pPr>
            <a:endParaRPr lang="cs-CZ" sz="2600" b="1" dirty="0">
              <a:solidFill>
                <a:srgbClr val="00040C"/>
              </a:solidFill>
            </a:endParaRPr>
          </a:p>
          <a:p>
            <a:pPr marL="457200" lvl="2" indent="-457200">
              <a:buSzPct val="90000"/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cs-CZ" sz="2600" u="sng" dirty="0"/>
              <a:t>v prvním stanoveném </a:t>
            </a:r>
            <a:r>
              <a:rPr lang="cs-CZ" sz="2600" u="sng" dirty="0" smtClean="0"/>
              <a:t>termínu</a:t>
            </a:r>
          </a:p>
          <a:p>
            <a:pPr marL="0" lvl="2" indent="0">
              <a:buSzPct val="90000"/>
              <a:buNone/>
              <a:tabLst>
                <a:tab pos="361950" algn="l"/>
              </a:tabLst>
            </a:pPr>
            <a:r>
              <a:rPr lang="cs-CZ" sz="2600" dirty="0" smtClean="0"/>
              <a:t>     ve </a:t>
            </a:r>
            <a:r>
              <a:rPr lang="cs-CZ" sz="2600" dirty="0"/>
              <a:t>škole uvedené </a:t>
            </a:r>
            <a:r>
              <a:rPr lang="cs-CZ" sz="2600" b="1" dirty="0"/>
              <a:t>na přihlášce v prvním </a:t>
            </a:r>
            <a:r>
              <a:rPr lang="cs-CZ" sz="2600" b="1" dirty="0" smtClean="0"/>
              <a:t>pořadí</a:t>
            </a:r>
            <a:endParaRPr lang="cs-CZ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/>
              <a:t> </a:t>
            </a:r>
            <a:r>
              <a:rPr lang="cs-CZ" sz="2600" dirty="0" smtClean="0"/>
              <a:t> </a:t>
            </a:r>
            <a:r>
              <a:rPr lang="cs-CZ" sz="2600" u="sng" dirty="0" smtClean="0"/>
              <a:t>ve </a:t>
            </a:r>
            <a:r>
              <a:rPr lang="cs-CZ" sz="2600" u="sng" dirty="0"/>
              <a:t>druhém stanoveném termínu</a:t>
            </a:r>
            <a:r>
              <a:rPr lang="cs-CZ" sz="2600" dirty="0"/>
              <a:t> </a:t>
            </a:r>
            <a:endParaRPr lang="cs-CZ" sz="2600" dirty="0" smtClean="0"/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ve </a:t>
            </a:r>
            <a:r>
              <a:rPr lang="cs-CZ" sz="2600" dirty="0"/>
              <a:t>škole uvedené </a:t>
            </a:r>
            <a:r>
              <a:rPr lang="cs-CZ" sz="2600" b="1" dirty="0"/>
              <a:t>na přihlášce </a:t>
            </a:r>
            <a:r>
              <a:rPr lang="cs-CZ" sz="2600" b="1" dirty="0" smtClean="0"/>
              <a:t>ve druhém  pořadí</a:t>
            </a:r>
            <a:endParaRPr lang="cs-CZ" sz="2600" b="1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Organizace přijímacích </a:t>
            </a:r>
            <a:r>
              <a:rPr lang="cs-CZ" dirty="0" smtClean="0"/>
              <a:t>zkoušek </a:t>
            </a:r>
            <a:r>
              <a:rPr lang="cs-CZ" dirty="0"/>
              <a:t>§ 60c</a:t>
            </a:r>
            <a:br>
              <a:rPr lang="cs-CZ" dirty="0"/>
            </a:b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flipV="1">
            <a:off x="5268924" y="3830297"/>
            <a:ext cx="320039" cy="18412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 flipV="1">
            <a:off x="5517573" y="4721629"/>
            <a:ext cx="320039" cy="1753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388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600" b="1" u="sng" dirty="0"/>
              <a:t>Pokud se uchazeč k přijímací zkoušce nedostaví</a:t>
            </a:r>
            <a:r>
              <a:rPr lang="cs-CZ" sz="2600" b="1" dirty="0"/>
              <a:t>:</a:t>
            </a:r>
          </a:p>
          <a:p>
            <a:pPr lvl="0">
              <a:buFont typeface="Wingdings" pitchFamily="2" charset="2"/>
              <a:buChar char="q"/>
            </a:pPr>
            <a:endParaRPr lang="cs-CZ" sz="26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600" dirty="0" smtClean="0"/>
              <a:t>jen vážné důvody (např. zdravotní)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600" dirty="0" smtClean="0"/>
              <a:t>písemná </a:t>
            </a:r>
            <a:r>
              <a:rPr lang="cs-CZ" sz="2600" dirty="0"/>
              <a:t>omluva do 3 dnů řediteli dané </a:t>
            </a:r>
            <a:r>
              <a:rPr lang="cs-CZ" sz="2600" dirty="0" smtClean="0"/>
              <a:t>školy</a:t>
            </a:r>
            <a:endParaRPr lang="cs-CZ" sz="2600" dirty="0"/>
          </a:p>
          <a:p>
            <a:pPr marL="914400" lvl="2" indent="0">
              <a:buNone/>
            </a:pPr>
            <a:endParaRPr lang="cs-CZ" sz="2600" dirty="0"/>
          </a:p>
          <a:p>
            <a:pPr lvl="2"/>
            <a:r>
              <a:rPr lang="cs-CZ" sz="2600" b="1" u="sng" dirty="0"/>
              <a:t>náhradní termín JPZ</a:t>
            </a:r>
            <a:r>
              <a:rPr lang="cs-CZ" sz="2600" b="1" dirty="0"/>
              <a:t> </a:t>
            </a:r>
            <a:r>
              <a:rPr lang="cs-CZ" sz="2600" dirty="0"/>
              <a:t>stanovilo MŠMT:</a:t>
            </a:r>
          </a:p>
          <a:p>
            <a:pPr marL="914400" lvl="2" indent="0">
              <a:buNone/>
            </a:pPr>
            <a:r>
              <a:rPr lang="cs-CZ" sz="2600" dirty="0"/>
              <a:t>   1. termín: </a:t>
            </a:r>
            <a:r>
              <a:rPr lang="cs-CZ" sz="2600" b="1" dirty="0">
                <a:solidFill>
                  <a:srgbClr val="FF0000"/>
                </a:solidFill>
              </a:rPr>
              <a:t>10. května </a:t>
            </a:r>
            <a:r>
              <a:rPr lang="cs-CZ" sz="2600" b="1" dirty="0" smtClean="0">
                <a:solidFill>
                  <a:srgbClr val="FF0000"/>
                </a:solidFill>
              </a:rPr>
              <a:t>2023</a:t>
            </a:r>
            <a:endParaRPr lang="cs-CZ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600" dirty="0"/>
              <a:t>             </a:t>
            </a:r>
            <a:r>
              <a:rPr lang="cs-CZ" sz="2600" dirty="0" smtClean="0"/>
              <a:t>2</a:t>
            </a:r>
            <a:r>
              <a:rPr lang="cs-CZ" sz="2600" dirty="0"/>
              <a:t>. termín: </a:t>
            </a:r>
            <a:r>
              <a:rPr lang="cs-CZ" sz="2600" b="1" dirty="0">
                <a:solidFill>
                  <a:srgbClr val="FF0000"/>
                </a:solidFill>
              </a:rPr>
              <a:t>11. května </a:t>
            </a:r>
            <a:r>
              <a:rPr lang="cs-CZ" sz="2600" b="1" dirty="0" smtClean="0">
                <a:solidFill>
                  <a:srgbClr val="FF0000"/>
                </a:solidFill>
              </a:rPr>
              <a:t>2023</a:t>
            </a:r>
            <a:endParaRPr lang="cs-CZ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600" b="1" dirty="0">
              <a:solidFill>
                <a:srgbClr val="FF0000"/>
              </a:solidFill>
            </a:endParaRPr>
          </a:p>
          <a:p>
            <a:pPr lvl="2"/>
            <a:r>
              <a:rPr lang="cs-CZ" sz="2600" b="1" u="sng" dirty="0"/>
              <a:t>náhradní termín ŠPZ a TZ</a:t>
            </a:r>
            <a:r>
              <a:rPr lang="cs-CZ" sz="2600" b="1" dirty="0"/>
              <a:t> </a:t>
            </a:r>
            <a:r>
              <a:rPr lang="cs-CZ" sz="2600" dirty="0"/>
              <a:t>stanoví ředitel </a:t>
            </a:r>
            <a:r>
              <a:rPr lang="cs-CZ" sz="2600" dirty="0" smtClean="0"/>
              <a:t>školy</a:t>
            </a:r>
            <a:endParaRPr lang="cs-CZ" sz="2600" dirty="0"/>
          </a:p>
          <a:p>
            <a:pPr lvl="2">
              <a:buFont typeface="Wingdings" pitchFamily="2" charset="2"/>
              <a:buChar char="q"/>
            </a:pPr>
            <a:endParaRPr lang="cs-CZ" sz="2600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Organizace přijímacích </a:t>
            </a:r>
            <a:r>
              <a:rPr lang="cs-CZ" dirty="0" smtClean="0"/>
              <a:t>zkoušek </a:t>
            </a:r>
            <a:r>
              <a:rPr lang="cs-CZ" dirty="0"/>
              <a:t>§ 60c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237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 jednotlivých kolech PŘ hodnotí ředitel školy uchazeče podle: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u="sng" dirty="0"/>
              <a:t>hodnocení na vysvědčeních</a:t>
            </a:r>
            <a:r>
              <a:rPr lang="cs-CZ" dirty="0"/>
              <a:t> z předcházejícího vzdělávání;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u="sng" dirty="0">
                <a:solidFill>
                  <a:srgbClr val="00040C"/>
                </a:solidFill>
              </a:rPr>
              <a:t>výsledků jednotné zkoušky</a:t>
            </a:r>
            <a:r>
              <a:rPr lang="cs-CZ" dirty="0">
                <a:solidFill>
                  <a:srgbClr val="00040C"/>
                </a:solidFill>
              </a:rPr>
              <a:t>,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pokud je součástí přijímacího řízení -výsledky zpřístupněny Centrem do 28. dubna - </a:t>
            </a:r>
            <a:r>
              <a:rPr lang="cs-CZ" b="1" dirty="0"/>
              <a:t>JPZ se podílí na celkovém hodnocení nejméně 60%</a:t>
            </a:r>
            <a:r>
              <a:rPr lang="cs-CZ" dirty="0"/>
              <a:t>,</a:t>
            </a:r>
            <a:r>
              <a:rPr lang="cs-CZ" b="1" dirty="0"/>
              <a:t> GSP 40</a:t>
            </a:r>
            <a:r>
              <a:rPr lang="cs-CZ" b="1" dirty="0" smtClean="0"/>
              <a:t>%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40C"/>
                </a:solidFill>
              </a:rPr>
              <a:t>(</a:t>
            </a:r>
            <a:r>
              <a:rPr lang="cs-CZ" dirty="0">
                <a:solidFill>
                  <a:srgbClr val="00040C"/>
                </a:solidFill>
              </a:rPr>
              <a:t>do celkového hodnocení se započítává lepší výsledek testů);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u="sng" dirty="0">
                <a:solidFill>
                  <a:srgbClr val="00040C"/>
                </a:solidFill>
              </a:rPr>
              <a:t>výsledků </a:t>
            </a:r>
            <a:r>
              <a:rPr lang="cs-CZ" u="sng" dirty="0"/>
              <a:t>školní přijímací zkoušky</a:t>
            </a:r>
            <a:r>
              <a:rPr lang="cs-CZ" dirty="0">
                <a:solidFill>
                  <a:srgbClr val="00040C"/>
                </a:solidFill>
              </a:rPr>
              <a:t>, je-li stanovena;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040C"/>
                </a:solidFill>
              </a:rPr>
              <a:t>případně podle </a:t>
            </a:r>
            <a:r>
              <a:rPr lang="cs-CZ" u="sng" dirty="0">
                <a:solidFill>
                  <a:srgbClr val="00040C"/>
                </a:solidFill>
              </a:rPr>
              <a:t>dalších skutečností</a:t>
            </a:r>
            <a:r>
              <a:rPr lang="cs-CZ" dirty="0">
                <a:solidFill>
                  <a:srgbClr val="00040C"/>
                </a:solidFill>
              </a:rPr>
              <a:t>, které osvědčují vhodné schopnosti, vědomosti a zájmy uchazeče</a:t>
            </a:r>
            <a:r>
              <a:rPr lang="cs-CZ" dirty="0" smtClean="0">
                <a:solidFill>
                  <a:srgbClr val="00040C"/>
                </a:solidFill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>
              <a:solidFill>
                <a:srgbClr val="00040C"/>
              </a:solidFill>
            </a:endParaRPr>
          </a:p>
          <a:p>
            <a:pPr lvl="0">
              <a:spcBef>
                <a:spcPts val="600"/>
              </a:spcBef>
            </a:pPr>
            <a:r>
              <a:rPr lang="cs-CZ" dirty="0" smtClean="0">
                <a:solidFill>
                  <a:srgbClr val="00040C"/>
                </a:solidFill>
              </a:rPr>
              <a:t>Ředitel </a:t>
            </a:r>
            <a:r>
              <a:rPr lang="cs-CZ" u="sng" dirty="0">
                <a:solidFill>
                  <a:srgbClr val="00040C"/>
                </a:solidFill>
              </a:rPr>
              <a:t>může</a:t>
            </a:r>
            <a:r>
              <a:rPr lang="cs-CZ" dirty="0">
                <a:solidFill>
                  <a:srgbClr val="00040C"/>
                </a:solidFill>
              </a:rPr>
              <a:t> stanovit </a:t>
            </a:r>
            <a:r>
              <a:rPr lang="cs-CZ" b="1" dirty="0">
                <a:solidFill>
                  <a:srgbClr val="00040C"/>
                </a:solidFill>
              </a:rPr>
              <a:t>hranici úspěšnosti </a:t>
            </a:r>
            <a:r>
              <a:rPr lang="cs-CZ" dirty="0"/>
              <a:t>v jednotné  nebo školní přijímací zkoušce jako nezbytnou podmínku pro přijetí. </a:t>
            </a:r>
          </a:p>
          <a:p>
            <a:endParaRPr lang="cs-CZ" sz="3100" b="1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004" y="367388"/>
            <a:ext cx="12058996" cy="931325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dirty="0"/>
              <a:t>Hodnocení výsledků </a:t>
            </a:r>
            <a:r>
              <a:rPr lang="cs-CZ" dirty="0" smtClean="0"/>
              <a:t>př. </a:t>
            </a:r>
            <a:r>
              <a:rPr lang="cs-CZ" dirty="0"/>
              <a:t>řízení </a:t>
            </a:r>
            <a:r>
              <a:rPr lang="cs-CZ" dirty="0" smtClean="0"/>
              <a:t>§ 60d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884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r>
              <a:rPr lang="cs-CZ" dirty="0">
                <a:cs typeface="Arial" pitchFamily="34" charset="0"/>
              </a:rPr>
              <a:t>Ukončení hodnocení, oznámení </a:t>
            </a:r>
            <a:r>
              <a:rPr lang="cs-CZ" b="1" dirty="0"/>
              <a:t>zveřejněním seznamu přijatých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uchazečů (ve škole + internet - min. 15 dnů) a </a:t>
            </a:r>
            <a:r>
              <a:rPr lang="cs-CZ" b="1" dirty="0"/>
              <a:t>nepřijatým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b="1" dirty="0"/>
              <a:t>uchazečům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se zasílá </a:t>
            </a:r>
            <a:r>
              <a:rPr lang="cs-CZ" b="1" dirty="0"/>
              <a:t>rozhodnutí o nepřijetí.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90000"/>
            </a:pPr>
            <a:endParaRPr lang="cs-CZ" dirty="0">
              <a:cs typeface="Arial" pitchFamily="34" charset="0"/>
            </a:endParaRP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SzPct val="90000"/>
            </a:pPr>
            <a:r>
              <a:rPr lang="cs-CZ" u="sng" dirty="0">
                <a:solidFill>
                  <a:srgbClr val="00040C"/>
                </a:solidFill>
              </a:rPr>
              <a:t>Obory s MZ</a:t>
            </a:r>
            <a:r>
              <a:rPr lang="cs-CZ" dirty="0">
                <a:solidFill>
                  <a:srgbClr val="00040C"/>
                </a:solidFill>
              </a:rPr>
              <a:t>: ředitel ukončí hodnocení </a:t>
            </a:r>
            <a:r>
              <a:rPr lang="cs-CZ" b="1" dirty="0"/>
              <a:t>do 2 pracovních dnů po zpřístupnění Centrem</a:t>
            </a:r>
            <a:r>
              <a:rPr lang="cs-CZ" dirty="0"/>
              <a:t>, Centrum zpřístupní hodnocení nejpozději </a:t>
            </a:r>
            <a:r>
              <a:rPr lang="cs-CZ" b="1" dirty="0" smtClean="0"/>
              <a:t>do</a:t>
            </a:r>
          </a:p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SzPct val="90000"/>
              <a:buNone/>
            </a:pPr>
            <a:r>
              <a:rPr lang="cs-CZ" b="1" dirty="0"/>
              <a:t> </a:t>
            </a:r>
            <a:r>
              <a:rPr lang="cs-CZ" b="1" dirty="0" smtClean="0"/>
              <a:t> </a:t>
            </a:r>
            <a:r>
              <a:rPr lang="cs-CZ" b="1" dirty="0"/>
              <a:t>28. dubna</a:t>
            </a:r>
            <a:r>
              <a:rPr lang="cs-CZ" dirty="0"/>
              <a:t>.</a:t>
            </a:r>
            <a:endParaRPr lang="cs-CZ" b="1" dirty="0"/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SzPct val="90000"/>
            </a:pPr>
            <a:r>
              <a:rPr lang="cs-CZ" u="sng" dirty="0"/>
              <a:t>Ostatní obory</a:t>
            </a:r>
            <a:r>
              <a:rPr lang="cs-CZ" dirty="0"/>
              <a:t>: </a:t>
            </a:r>
            <a:r>
              <a:rPr lang="cs-CZ" b="1" dirty="0"/>
              <a:t>do 2 pracovních dnů </a:t>
            </a:r>
            <a:r>
              <a:rPr lang="cs-CZ" dirty="0"/>
              <a:t>po dni konání přijímací zkoušky.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SzPct val="90000"/>
            </a:pPr>
            <a:r>
              <a:rPr lang="cs-CZ" dirty="0"/>
              <a:t>Pokud se jednotná ani školní přijímací zkouška </a:t>
            </a:r>
            <a:r>
              <a:rPr lang="cs-CZ" u="sng" dirty="0"/>
              <a:t>nekoná</a:t>
            </a:r>
            <a:r>
              <a:rPr lang="cs-CZ" dirty="0"/>
              <a:t>, zveřejní ředitel výsledky od 22. dubna - 30. dubna. </a:t>
            </a:r>
          </a:p>
          <a:p>
            <a:pPr marL="342900" indent="-342900" ea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q"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57942"/>
            <a:ext cx="11264900" cy="1140771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dirty="0"/>
              <a:t>Rozhodnutí o přijetí </a:t>
            </a:r>
            <a:r>
              <a:rPr lang="cs-CZ" dirty="0" smtClean="0"/>
              <a:t>a doručování rozhodnutí </a:t>
            </a:r>
            <a:r>
              <a:rPr lang="cs-CZ" dirty="0"/>
              <a:t>§ 60e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952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600" dirty="0"/>
              <a:t>Počty volných míst oznamuje ředitel střední školy KÚ, poté jsou</a:t>
            </a:r>
          </a:p>
          <a:p>
            <a:pPr marL="0" lvl="0" indent="0" algn="just">
              <a:buNone/>
            </a:pPr>
            <a:r>
              <a:rPr lang="cs-CZ" sz="2600" dirty="0"/>
              <a:t> </a:t>
            </a:r>
            <a:r>
              <a:rPr lang="cs-CZ" sz="2600" dirty="0" smtClean="0"/>
              <a:t>  informace </a:t>
            </a:r>
            <a:r>
              <a:rPr lang="cs-CZ" sz="2600" dirty="0"/>
              <a:t>zveřejňovány na </a:t>
            </a:r>
            <a:r>
              <a:rPr lang="cs-CZ" sz="2600" dirty="0" smtClean="0">
                <a:hlinkClick r:id="rId2"/>
              </a:rPr>
              <a:t>www.zkola.cz</a:t>
            </a:r>
            <a:endParaRPr lang="cs-CZ" sz="2600" dirty="0"/>
          </a:p>
          <a:p>
            <a:pPr algn="just"/>
            <a:r>
              <a:rPr lang="cs-CZ" sz="2600" dirty="0"/>
              <a:t>V rámci hodnocení výsledků </a:t>
            </a:r>
            <a:r>
              <a:rPr lang="cs-CZ" sz="2600" b="1" u="sng" dirty="0"/>
              <a:t>může</a:t>
            </a:r>
            <a:r>
              <a:rPr lang="cs-CZ" sz="2600" b="1" dirty="0"/>
              <a:t> ředitel zohlednit výsledky jednotné zkoušky </a:t>
            </a:r>
            <a:r>
              <a:rPr lang="cs-CZ" sz="2600" dirty="0">
                <a:solidFill>
                  <a:srgbClr val="00040C"/>
                </a:solidFill>
              </a:rPr>
              <a:t>(a určí náhradní </a:t>
            </a:r>
            <a:r>
              <a:rPr lang="cs-CZ" sz="2600" dirty="0"/>
              <a:t>způsob hodnocení pro uchazeče, kteří JPZ nekonali).</a:t>
            </a:r>
          </a:p>
          <a:p>
            <a:pPr lvl="0" algn="just"/>
            <a:r>
              <a:rPr lang="cs-CZ" sz="2600" dirty="0" smtClean="0"/>
              <a:t>Školní </a:t>
            </a:r>
            <a:r>
              <a:rPr lang="cs-CZ" sz="2600" dirty="0"/>
              <a:t>přijímací zkouška (pokud je stanovena) se koná nejdříve</a:t>
            </a:r>
          </a:p>
          <a:p>
            <a:pPr marL="0" lvl="0" indent="0" algn="just">
              <a:buNone/>
            </a:pPr>
            <a:r>
              <a:rPr lang="cs-CZ" sz="2600" dirty="0">
                <a:solidFill>
                  <a:srgbClr val="FF0000"/>
                </a:solidFill>
              </a:rPr>
              <a:t> 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b="1" dirty="0" smtClean="0"/>
              <a:t>14 </a:t>
            </a:r>
            <a:r>
              <a:rPr lang="cs-CZ" sz="2600" b="1" dirty="0"/>
              <a:t>dní </a:t>
            </a:r>
            <a:r>
              <a:rPr lang="cs-CZ" sz="2600" dirty="0"/>
              <a:t>po vyhlášení dalšího kola.</a:t>
            </a:r>
          </a:p>
          <a:p>
            <a:pPr lvl="0" algn="just"/>
            <a:r>
              <a:rPr lang="cs-CZ" sz="2600" dirty="0" smtClean="0"/>
              <a:t>Pozvánka </a:t>
            </a:r>
            <a:r>
              <a:rPr lang="cs-CZ" sz="2600" dirty="0"/>
              <a:t>se zasílá nejpozději </a:t>
            </a:r>
            <a:r>
              <a:rPr lang="cs-CZ" sz="2600" b="1" dirty="0"/>
              <a:t>7 pracovních dnů </a:t>
            </a:r>
            <a:r>
              <a:rPr lang="cs-CZ" sz="2600" dirty="0" smtClean="0"/>
              <a:t>před termínem     konání </a:t>
            </a:r>
            <a:r>
              <a:rPr lang="cs-CZ" sz="2600" dirty="0"/>
              <a:t>přijímací zkoušky.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Další kola přijímacího řízení </a:t>
            </a:r>
            <a:r>
              <a:rPr lang="cs-CZ" dirty="0" smtClean="0"/>
              <a:t>§ </a:t>
            </a:r>
            <a:r>
              <a:rPr lang="cs-CZ" dirty="0"/>
              <a:t>60f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053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cs-CZ" sz="3100" b="1" dirty="0"/>
              <a:t>Odvolání</a:t>
            </a:r>
            <a:r>
              <a:rPr lang="cs-CZ" sz="3100" dirty="0"/>
              <a:t> se podává písemně </a:t>
            </a:r>
            <a:r>
              <a:rPr lang="cs-CZ" sz="3100" b="1" dirty="0"/>
              <a:t>u příslušné střední školy</a:t>
            </a:r>
            <a:r>
              <a:rPr lang="cs-CZ" sz="3100" dirty="0"/>
              <a:t>.    </a:t>
            </a:r>
          </a:p>
          <a:p>
            <a:pPr>
              <a:spcBef>
                <a:spcPts val="0"/>
              </a:spcBef>
            </a:pPr>
            <a:endParaRPr lang="cs-CZ" sz="3100" dirty="0" smtClean="0"/>
          </a:p>
          <a:p>
            <a:pPr>
              <a:spcBef>
                <a:spcPts val="0"/>
              </a:spcBef>
            </a:pPr>
            <a:r>
              <a:rPr lang="cs-CZ" sz="3100" dirty="0" smtClean="0"/>
              <a:t>ve </a:t>
            </a:r>
            <a:r>
              <a:rPr lang="cs-CZ" sz="3100" dirty="0"/>
              <a:t>lhůtě </a:t>
            </a:r>
            <a:r>
              <a:rPr lang="cs-CZ" sz="3100" b="1" u="sng" dirty="0"/>
              <a:t>do 3 pracovních dnů od doručení </a:t>
            </a:r>
            <a:r>
              <a:rPr lang="cs-CZ" sz="3100" b="1" u="sng" dirty="0" smtClean="0"/>
              <a:t>rozhodnutí</a:t>
            </a:r>
            <a:endParaRPr lang="cs-CZ" sz="3100" dirty="0"/>
          </a:p>
          <a:p>
            <a:pPr marL="0" lvl="0" indent="0">
              <a:buNone/>
            </a:pPr>
            <a:endParaRPr lang="cs-CZ" sz="3100" dirty="0"/>
          </a:p>
          <a:p>
            <a:pPr marL="0" lvl="0" indent="0">
              <a:spcBef>
                <a:spcPts val="0"/>
              </a:spcBef>
              <a:buNone/>
            </a:pPr>
            <a:r>
              <a:rPr lang="cs-CZ" sz="3100" dirty="0"/>
              <a:t>		            Ředitel		</a:t>
            </a:r>
          </a:p>
          <a:p>
            <a:pPr>
              <a:buNone/>
            </a:pPr>
            <a:endParaRPr lang="cs-CZ" sz="3100" u="sng" dirty="0"/>
          </a:p>
          <a:p>
            <a:pPr>
              <a:buNone/>
            </a:pPr>
            <a:r>
              <a:rPr lang="cs-CZ" sz="3100" dirty="0"/>
              <a:t>     </a:t>
            </a:r>
            <a:r>
              <a:rPr lang="cs-CZ" sz="3100" u="sng" dirty="0"/>
              <a:t>Autoremedura</a:t>
            </a:r>
            <a:r>
              <a:rPr lang="cs-CZ" sz="3100" dirty="0"/>
              <a:t>	                  </a:t>
            </a:r>
            <a:r>
              <a:rPr lang="cs-CZ" sz="3100" u="sng" dirty="0"/>
              <a:t>postoupí celý spis KÚ</a:t>
            </a:r>
          </a:p>
          <a:p>
            <a:pPr>
              <a:buNone/>
            </a:pPr>
            <a:r>
              <a:rPr lang="cs-CZ" sz="3100" b="1" dirty="0">
                <a:solidFill>
                  <a:srgbClr val="00B0F0"/>
                </a:solidFill>
              </a:rPr>
              <a:t>	</a:t>
            </a:r>
            <a:r>
              <a:rPr lang="cs-CZ" sz="3100" b="1" dirty="0"/>
              <a:t>(§ 183 odst. 3</a:t>
            </a:r>
            <a:r>
              <a:rPr lang="cs-CZ" sz="3100" b="1" dirty="0">
                <a:solidFill>
                  <a:srgbClr val="00B0F0"/>
                </a:solidFill>
              </a:rPr>
              <a:t>		      </a:t>
            </a:r>
            <a:r>
              <a:rPr lang="cs-CZ" sz="3100" b="1" dirty="0" smtClean="0">
                <a:solidFill>
                  <a:srgbClr val="00B0F0"/>
                </a:solidFill>
              </a:rPr>
              <a:t>              </a:t>
            </a:r>
            <a:r>
              <a:rPr lang="cs-CZ" sz="3100" u="sng" dirty="0" smtClean="0"/>
              <a:t>(</a:t>
            </a:r>
            <a:r>
              <a:rPr lang="cs-CZ" sz="3100" u="sng" dirty="0"/>
              <a:t>30 dnů)</a:t>
            </a:r>
          </a:p>
          <a:p>
            <a:pPr>
              <a:buNone/>
            </a:pPr>
            <a:r>
              <a:rPr lang="cs-CZ" sz="3100" b="1" dirty="0">
                <a:solidFill>
                  <a:srgbClr val="00B0F0"/>
                </a:solidFill>
              </a:rPr>
              <a:t>	</a:t>
            </a:r>
            <a:r>
              <a:rPr lang="cs-CZ" sz="3100" b="1" dirty="0"/>
              <a:t>školského zákona </a:t>
            </a:r>
            <a:endParaRPr lang="cs-CZ" sz="3100" b="1" dirty="0" smtClean="0"/>
          </a:p>
          <a:p>
            <a:pPr>
              <a:buNone/>
            </a:pPr>
            <a:r>
              <a:rPr lang="cs-CZ" sz="3100" b="1" dirty="0" smtClean="0"/>
              <a:t>  a § </a:t>
            </a:r>
            <a:r>
              <a:rPr lang="cs-CZ" sz="3100" b="1" dirty="0"/>
              <a:t>87 správního řádu)</a:t>
            </a:r>
          </a:p>
          <a:p>
            <a:pPr marL="0" indent="0">
              <a:buNone/>
            </a:pPr>
            <a:endParaRPr lang="cs-CZ" sz="3100" dirty="0" smtClean="0"/>
          </a:p>
          <a:p>
            <a:r>
              <a:rPr lang="cs-CZ" sz="3100" dirty="0" smtClean="0"/>
              <a:t>Platí </a:t>
            </a:r>
            <a:r>
              <a:rPr lang="cs-CZ" sz="3100" dirty="0"/>
              <a:t>pro školy </a:t>
            </a:r>
            <a:r>
              <a:rPr lang="cs-CZ" sz="3100" b="1" dirty="0"/>
              <a:t>všech zřizovatelů</a:t>
            </a:r>
            <a:r>
              <a:rPr lang="cs-CZ" sz="3100" dirty="0"/>
              <a:t>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Odvolání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4514596" y="3056351"/>
            <a:ext cx="1843249" cy="335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1529543" y="3056351"/>
            <a:ext cx="1877536" cy="3352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055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algn="just">
              <a:buNone/>
            </a:pPr>
            <a:r>
              <a:rPr lang="cs-CZ" b="1" u="sng" dirty="0"/>
              <a:t>K čemu slouží zápisový </a:t>
            </a:r>
            <a:r>
              <a:rPr lang="cs-CZ" b="1" u="sng" dirty="0" smtClean="0"/>
              <a:t>lístek</a:t>
            </a:r>
            <a:endParaRPr lang="cs-CZ" b="1" u="sng" dirty="0"/>
          </a:p>
          <a:p>
            <a:r>
              <a:rPr lang="cs-CZ" dirty="0"/>
              <a:t>Z</a:t>
            </a:r>
            <a:r>
              <a:rPr lang="cs-CZ" dirty="0" smtClean="0"/>
              <a:t>ápisový </a:t>
            </a:r>
            <a:r>
              <a:rPr lang="cs-CZ" dirty="0"/>
              <a:t>lístek slouží</a:t>
            </a:r>
            <a:r>
              <a:rPr lang="cs-CZ" i="1" dirty="0"/>
              <a:t> </a:t>
            </a:r>
            <a:r>
              <a:rPr lang="cs-CZ" dirty="0"/>
              <a:t>k potvrzení úmyslu uchazeče stát se   žákem příslušného oboru vzdělání na dané střední škole.</a:t>
            </a:r>
          </a:p>
          <a:p>
            <a:pPr algn="just">
              <a:buFont typeface="Wingdings" pitchFamily="2" charset="2"/>
              <a:buChar char="q"/>
            </a:pPr>
            <a:endParaRPr lang="cs-CZ" dirty="0"/>
          </a:p>
          <a:p>
            <a:pPr algn="just"/>
            <a:r>
              <a:rPr lang="cs-CZ" dirty="0"/>
              <a:t>Každý uchazeč o vzdělání ve střední škole obdrží </a:t>
            </a:r>
            <a:r>
              <a:rPr lang="cs-CZ" b="1" u="sng" dirty="0"/>
              <a:t>jeden zápisový lístek</a:t>
            </a:r>
            <a:r>
              <a:rPr lang="cs-CZ" u="sng" dirty="0"/>
              <a:t>.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u="sng" dirty="0"/>
              <a:t>Povinnost odevzdat zápisový lístek se vztahuje:</a:t>
            </a:r>
          </a:p>
          <a:p>
            <a:pPr marL="0" indent="0" algn="just">
              <a:buNone/>
            </a:pPr>
            <a:r>
              <a:rPr lang="cs-CZ" b="1" dirty="0"/>
              <a:t>Pouze</a:t>
            </a:r>
            <a:r>
              <a:rPr lang="cs-CZ" dirty="0"/>
              <a:t> na uchazeče o </a:t>
            </a:r>
            <a:r>
              <a:rPr lang="cs-CZ" b="1" dirty="0"/>
              <a:t>denní formu studia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(nevztahuje se - NS, ZKMZ, ZKVL, OFV a přijímání do vyššího ročníku podle § 63 a § 18 ŠZ).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Zápisový lístek § 60g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473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None/>
            </a:pPr>
            <a:r>
              <a:rPr lang="cs-CZ" sz="2600" b="1" u="sng" dirty="0"/>
              <a:t>Kde uchazeč obdrží zápisový lístek:</a:t>
            </a:r>
            <a:r>
              <a:rPr lang="cs-CZ" sz="2600" b="1" i="1" u="sng" dirty="0"/>
              <a:t> </a:t>
            </a:r>
          </a:p>
          <a:p>
            <a:pPr lvl="0" algn="just">
              <a:buNone/>
            </a:pPr>
            <a:endParaRPr lang="cs-CZ" sz="2600" dirty="0"/>
          </a:p>
          <a:p>
            <a:pPr algn="just"/>
            <a:r>
              <a:rPr lang="cs-CZ" sz="2600" dirty="0"/>
              <a:t>Uchazeč, který </a:t>
            </a:r>
            <a:r>
              <a:rPr lang="cs-CZ" sz="2600" u="sng" dirty="0"/>
              <a:t>je žákem ZŠ</a:t>
            </a:r>
            <a:r>
              <a:rPr lang="cs-CZ" sz="2600" dirty="0"/>
              <a:t>, obdrží zápisový lístek </a:t>
            </a:r>
            <a:r>
              <a:rPr lang="cs-CZ" sz="2600" u="sng" dirty="0"/>
              <a:t>na této základní škole</a:t>
            </a:r>
            <a:r>
              <a:rPr lang="cs-CZ" sz="2600" dirty="0"/>
              <a:t> (do 15. března).</a:t>
            </a:r>
          </a:p>
          <a:p>
            <a:pPr marL="0" indent="0" algn="just">
              <a:buNone/>
            </a:pPr>
            <a:endParaRPr lang="cs-CZ" sz="2600" dirty="0"/>
          </a:p>
          <a:p>
            <a:pPr algn="just"/>
            <a:r>
              <a:rPr lang="cs-CZ" sz="2600" u="sng" dirty="0"/>
              <a:t>V ostatních případech </a:t>
            </a:r>
            <a:r>
              <a:rPr lang="cs-CZ" sz="2600" dirty="0"/>
              <a:t>na žádost vydá </a:t>
            </a:r>
            <a:r>
              <a:rPr lang="cs-CZ" sz="2600" u="sng" dirty="0"/>
              <a:t>krajský úřad</a:t>
            </a:r>
            <a:r>
              <a:rPr lang="cs-CZ" sz="2600" dirty="0"/>
              <a:t> příslušný dle místa trvalého bydliště uchazeče.</a:t>
            </a:r>
          </a:p>
          <a:p>
            <a:pPr algn="just"/>
            <a:endParaRPr lang="cs-CZ" sz="2600" dirty="0"/>
          </a:p>
          <a:p>
            <a:pPr algn="just"/>
            <a:r>
              <a:rPr lang="cs-CZ" sz="2600" b="1" u="sng" dirty="0"/>
              <a:t>U cizinců</a:t>
            </a:r>
            <a:r>
              <a:rPr lang="cs-CZ" sz="2600" b="1" dirty="0"/>
              <a:t> KÚ dle místa pobytu, případně sídla školy</a:t>
            </a:r>
            <a:r>
              <a:rPr lang="cs-CZ" sz="2600" dirty="0"/>
              <a:t>, kam se uchazeč hlásí, pokud na území České republiky nepobývá. </a:t>
            </a:r>
          </a:p>
          <a:p>
            <a:endParaRPr lang="cs-CZ" sz="2600" dirty="0"/>
          </a:p>
          <a:p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Zápisový lístek § 60g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84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600" b="1" u="sng" dirty="0"/>
              <a:t>Postup při odevzdávání zápisového lístku:</a:t>
            </a:r>
          </a:p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cs-CZ" sz="2600" b="1" u="sng" dirty="0"/>
          </a:p>
          <a:p>
            <a:pPr algn="just" eaLnBrk="0" hangingPunct="0">
              <a:lnSpc>
                <a:spcPct val="100000"/>
              </a:lnSpc>
              <a:spcBef>
                <a:spcPct val="20000"/>
              </a:spcBef>
              <a:buSzPct val="90000"/>
            </a:pPr>
            <a:r>
              <a:rPr lang="cs-CZ" sz="2600" dirty="0"/>
              <a:t>Svůj úmysl vzdělávat se v dané střední škole potvrdí uchazeč nebo zákonný zástupce odevzdáním ZL řediteli školy nejpozději </a:t>
            </a:r>
            <a:r>
              <a:rPr lang="cs-CZ" sz="2600" b="1" u="sng" dirty="0"/>
              <a:t>do 10 pracovních dnů</a:t>
            </a:r>
            <a:r>
              <a:rPr lang="cs-CZ" sz="2600" b="1" dirty="0"/>
              <a:t> </a:t>
            </a:r>
            <a:r>
              <a:rPr lang="cs-CZ" sz="2600" dirty="0"/>
              <a:t>ode dne oznámení - zveřejnění rozhodnutí. </a:t>
            </a:r>
            <a:r>
              <a:rPr lang="cs-CZ" sz="2600" b="1" dirty="0"/>
              <a:t>U uchazečů s „ústavní výchovou“ může v nezbytných případech potvrdit ředitel příslušného zařízení.</a:t>
            </a:r>
          </a:p>
          <a:p>
            <a:pPr algn="just" eaLnBrk="0" hangingPunct="0">
              <a:lnSpc>
                <a:spcPct val="100000"/>
              </a:lnSpc>
              <a:spcBef>
                <a:spcPct val="20000"/>
              </a:spcBef>
              <a:buSzPct val="90000"/>
            </a:pPr>
            <a:endParaRPr lang="cs-CZ" sz="2600" dirty="0"/>
          </a:p>
          <a:p>
            <a:pPr algn="just" eaLnBrk="0" hangingPunct="0">
              <a:spcBef>
                <a:spcPct val="20000"/>
              </a:spcBef>
              <a:buSzPct val="90000"/>
            </a:pPr>
            <a:r>
              <a:rPr lang="cs-CZ" sz="2600" b="1" dirty="0"/>
              <a:t>ZL se také považuje za </a:t>
            </a:r>
            <a:r>
              <a:rPr lang="cs-CZ" sz="2600" b="1" u="sng" dirty="0"/>
              <a:t>včas</a:t>
            </a:r>
            <a:r>
              <a:rPr lang="cs-CZ" sz="2600" b="1" dirty="0"/>
              <a:t> odevzdaný, pokud byl v této lhůtě </a:t>
            </a:r>
            <a:r>
              <a:rPr lang="cs-CZ" sz="2600" b="1" u="sng" dirty="0"/>
              <a:t>předán k přepravě provozovateli poštovních služeb</a:t>
            </a:r>
            <a:r>
              <a:rPr lang="cs-CZ" sz="2600" b="1" dirty="0"/>
              <a:t>.</a:t>
            </a:r>
          </a:p>
          <a:p>
            <a:pPr lvl="0" algn="just" ea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90000"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Zápisový lístek § 60g</a:t>
            </a:r>
          </a:p>
        </p:txBody>
      </p:sp>
    </p:spTree>
    <p:extLst>
      <p:ext uri="{BB962C8B-B14F-4D97-AF65-F5344CB8AC3E}">
        <p14:creationId xmlns:p14="http://schemas.microsoft.com/office/powerpoint/2010/main" val="2908359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cs-CZ" sz="2600" dirty="0"/>
              <a:t>Zápisový lístek </a:t>
            </a:r>
            <a:r>
              <a:rPr lang="cs-CZ" sz="2600" b="1" u="sng" dirty="0"/>
              <a:t>lze uplatnit jen jednou</a:t>
            </a:r>
            <a:r>
              <a:rPr lang="cs-CZ" sz="2600" dirty="0"/>
              <a:t>, nelze ho vzít zpět. </a:t>
            </a:r>
          </a:p>
          <a:p>
            <a:pPr marL="0" lvl="1" indent="0">
              <a:buNone/>
            </a:pPr>
            <a:endParaRPr lang="cs-CZ" sz="2600" dirty="0" smtClean="0"/>
          </a:p>
          <a:p>
            <a:pPr marL="0" lvl="1" indent="0">
              <a:buNone/>
            </a:pPr>
            <a:endParaRPr lang="cs-CZ" sz="2600" dirty="0"/>
          </a:p>
          <a:p>
            <a:pPr marL="0" lvl="1" indent="0">
              <a:buNone/>
            </a:pPr>
            <a:r>
              <a:rPr lang="cs-CZ" sz="2600" b="1" u="sng" dirty="0"/>
              <a:t>To neplatí v případě</a:t>
            </a:r>
            <a:r>
              <a:rPr lang="cs-CZ" sz="2600" b="1" dirty="0"/>
              <a:t>  kdy</a:t>
            </a:r>
            <a:r>
              <a:rPr lang="cs-CZ" sz="2600" dirty="0"/>
              <a:t>:</a:t>
            </a:r>
          </a:p>
          <a:p>
            <a:pPr lvl="1"/>
            <a:r>
              <a:rPr lang="cs-CZ" sz="2600" dirty="0"/>
              <a:t>Uchazeč chce uplatnit zápisový lístek v rámci přijímacího řízení, kde byl přijat na </a:t>
            </a:r>
            <a:r>
              <a:rPr lang="cs-CZ" sz="2600" b="1" dirty="0"/>
              <a:t>základě odvolání</a:t>
            </a:r>
            <a:r>
              <a:rPr lang="cs-CZ" sz="2600" dirty="0"/>
              <a:t>.</a:t>
            </a:r>
          </a:p>
          <a:p>
            <a:pPr marL="342900" lvl="1" indent="-342900"/>
            <a:endParaRPr lang="cs-CZ" sz="2600" b="1" dirty="0"/>
          </a:p>
          <a:p>
            <a:pPr lvl="1"/>
            <a:r>
              <a:rPr lang="cs-CZ" sz="2600" dirty="0"/>
              <a:t>Uchazeč </a:t>
            </a:r>
            <a:r>
              <a:rPr lang="cs-CZ" sz="2600" b="1" dirty="0"/>
              <a:t>již uplatnil ZL na některý  z oborů s talentovou zkouškou</a:t>
            </a:r>
            <a:r>
              <a:rPr lang="cs-CZ" sz="2600" dirty="0"/>
              <a:t> a následně byl přijat na „klasickou“ střední školu.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Zápisový lístek § 60g</a:t>
            </a:r>
          </a:p>
        </p:txBody>
      </p:sp>
    </p:spTree>
    <p:extLst>
      <p:ext uri="{BB962C8B-B14F-4D97-AF65-F5344CB8AC3E}">
        <p14:creationId xmlns:p14="http://schemas.microsoft.com/office/powerpoint/2010/main" val="100656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941534"/>
            <a:ext cx="11477700" cy="4338091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000"/>
              </a:spcAft>
            </a:pPr>
            <a:r>
              <a:rPr lang="cs-CZ" b="1" dirty="0"/>
              <a:t>zákon č. 561/2004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(školský zákon), ve znění pozdějších předpisů</a:t>
            </a:r>
            <a:r>
              <a:rPr lang="cs-CZ" dirty="0" smtClean="0"/>
              <a:t>;</a:t>
            </a:r>
          </a:p>
          <a:p>
            <a:pPr>
              <a:spcAft>
                <a:spcPts val="1000"/>
              </a:spcAft>
            </a:pPr>
            <a:r>
              <a:rPr lang="cs-CZ" b="1" dirty="0" smtClean="0"/>
              <a:t>vyhláška </a:t>
            </a:r>
            <a:r>
              <a:rPr lang="cs-CZ" b="1" dirty="0"/>
              <a:t>č. 353/2016 Sb.</a:t>
            </a:r>
            <a:r>
              <a:rPr lang="cs-CZ" dirty="0"/>
              <a:t>, o přijímacím řízení ke střednímu vzdělávání, </a:t>
            </a:r>
            <a:r>
              <a:rPr lang="cs-CZ" dirty="0" smtClean="0"/>
              <a:t>            </a:t>
            </a:r>
            <a:r>
              <a:rPr lang="cs-CZ" dirty="0" smtClean="0">
                <a:solidFill>
                  <a:srgbClr val="000000"/>
                </a:solidFill>
              </a:rPr>
              <a:t>ve </a:t>
            </a:r>
            <a:r>
              <a:rPr lang="cs-CZ" dirty="0">
                <a:solidFill>
                  <a:srgbClr val="000000"/>
                </a:solidFill>
              </a:rPr>
              <a:t>znění pozdějších předpisů</a:t>
            </a:r>
            <a:r>
              <a:rPr lang="cs-CZ" dirty="0" smtClean="0">
                <a:solidFill>
                  <a:srgbClr val="000000"/>
                </a:solidFill>
              </a:rPr>
              <a:t>;</a:t>
            </a:r>
            <a:endParaRPr lang="cs-CZ" dirty="0">
              <a:solidFill>
                <a:srgbClr val="FF0000"/>
              </a:solidFill>
            </a:endParaRPr>
          </a:p>
          <a:p>
            <a:pPr>
              <a:spcAft>
                <a:spcPts val="1000"/>
              </a:spcAft>
            </a:pPr>
            <a:r>
              <a:rPr lang="cs-CZ" b="1" dirty="0" smtClean="0"/>
              <a:t>zákon </a:t>
            </a:r>
            <a:r>
              <a:rPr lang="cs-CZ" b="1" dirty="0"/>
              <a:t>č. 500/2004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(správní řád), ve znění pozdějších předpisů</a:t>
            </a:r>
            <a:r>
              <a:rPr lang="cs-CZ" dirty="0" smtClean="0"/>
              <a:t>;</a:t>
            </a:r>
          </a:p>
          <a:p>
            <a:pPr>
              <a:spcAft>
                <a:spcPts val="1000"/>
              </a:spcAft>
            </a:pPr>
            <a:r>
              <a:rPr lang="cs-CZ" b="1" dirty="0"/>
              <a:t>n</a:t>
            </a:r>
            <a:r>
              <a:rPr lang="cs-CZ" b="1" dirty="0" smtClean="0"/>
              <a:t>ařízení vlády č. 211/2010 Sb.</a:t>
            </a:r>
            <a:r>
              <a:rPr lang="cs-CZ" dirty="0" smtClean="0"/>
              <a:t>, o soustavě oborů vzdělání v základním, středním a vyšším odborném vzdělávání, ve znění pozdějších předpisů; </a:t>
            </a:r>
          </a:p>
          <a:p>
            <a:pPr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</a:rPr>
              <a:t>z</a:t>
            </a:r>
            <a:r>
              <a:rPr lang="cs-CZ" b="1" dirty="0" smtClean="0">
                <a:solidFill>
                  <a:srgbClr val="FF0000"/>
                </a:solidFill>
              </a:rPr>
              <a:t>ákon č. 67/2022 </a:t>
            </a:r>
            <a:r>
              <a:rPr lang="cs-CZ" b="1" dirty="0">
                <a:solidFill>
                  <a:srgbClr val="FF0000"/>
                </a:solidFill>
              </a:rPr>
              <a:t>Sb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  <a:r>
              <a:rPr lang="cs-CZ" dirty="0" smtClean="0">
                <a:solidFill>
                  <a:srgbClr val="FF0000"/>
                </a:solidFill>
              </a:rPr>
              <a:t>,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o opatřeních v oblasti školství v </a:t>
            </a:r>
            <a:r>
              <a:rPr lang="cs-CZ" dirty="0" smtClean="0">
                <a:solidFill>
                  <a:srgbClr val="FF0000"/>
                </a:solidFill>
              </a:rPr>
              <a:t>souvislosti               s ozbrojeným </a:t>
            </a:r>
            <a:r>
              <a:rPr lang="cs-CZ" dirty="0">
                <a:solidFill>
                  <a:srgbClr val="FF0000"/>
                </a:solidFill>
              </a:rPr>
              <a:t>konfliktem na území Ukrajiny vyvolaným invazí vojsk Ruské </a:t>
            </a:r>
            <a:r>
              <a:rPr lang="cs-CZ" dirty="0" smtClean="0">
                <a:solidFill>
                  <a:srgbClr val="FF0000"/>
                </a:solidFill>
              </a:rPr>
              <a:t>  federace, v platném znění. 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38663A9B-CB12-4737-9318-93B1754C1B03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Právní předpisy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179529"/>
            <a:ext cx="11264900" cy="4100096"/>
          </a:xfrm>
        </p:spPr>
        <p:txBody>
          <a:bodyPr/>
          <a:lstStyle/>
          <a:p>
            <a:pPr marL="0" indent="0">
              <a:buNone/>
            </a:pPr>
            <a:r>
              <a:rPr lang="cs-CZ" sz="2600" b="1" u="sng" dirty="0"/>
              <a:t>Náhradní</a:t>
            </a:r>
            <a:r>
              <a:rPr lang="cs-CZ" sz="2600" b="1" dirty="0"/>
              <a:t> zápisový lístek vydává orgán, který jej vydal.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/>
              <a:t>Na základě písemné žádosti. </a:t>
            </a:r>
          </a:p>
          <a:p>
            <a:r>
              <a:rPr lang="cs-CZ" sz="2600" u="sng" dirty="0"/>
              <a:t>Čestné prohlášení</a:t>
            </a:r>
            <a:r>
              <a:rPr lang="cs-CZ" sz="2600" dirty="0"/>
              <a:t>, že nebyl a nebude ZL uplatněn. </a:t>
            </a:r>
          </a:p>
          <a:p>
            <a:r>
              <a:rPr lang="cs-CZ" sz="2600" dirty="0"/>
              <a:t>Podpis uchazeče a zákonného zástupce nezletilého.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Zápisový lístek § 60g</a:t>
            </a:r>
          </a:p>
        </p:txBody>
      </p:sp>
    </p:spTree>
    <p:extLst>
      <p:ext uri="{BB962C8B-B14F-4D97-AF65-F5344CB8AC3E}">
        <p14:creationId xmlns:p14="http://schemas.microsoft.com/office/powerpoint/2010/main" val="2595996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40285"/>
            <a:ext cx="11264900" cy="4939340"/>
          </a:xfrm>
        </p:spPr>
        <p:txBody>
          <a:bodyPr>
            <a:noAutofit/>
          </a:bodyPr>
          <a:lstStyle/>
          <a:p>
            <a:pPr marL="0" indent="0">
              <a:buSzPct val="75000"/>
              <a:buNone/>
            </a:pPr>
            <a:r>
              <a:rPr lang="cs-CZ" sz="2600" b="1" dirty="0"/>
              <a:t>Informační a vzdělávací portál Zlínského kraje </a:t>
            </a:r>
            <a:r>
              <a:rPr lang="cs-CZ" sz="2600" dirty="0">
                <a:solidFill>
                  <a:srgbClr val="FF0000"/>
                </a:solidFill>
                <a:hlinkClick r:id="rId2"/>
              </a:rPr>
              <a:t>www.zkola.cz</a:t>
            </a:r>
            <a:endParaRPr lang="cs-CZ" sz="2600" dirty="0">
              <a:solidFill>
                <a:srgbClr val="FF0000"/>
              </a:solidFill>
            </a:endParaRPr>
          </a:p>
          <a:p>
            <a:pPr marL="1084263" lvl="0" indent="-457200"/>
            <a:r>
              <a:rPr lang="cs-CZ" sz="2600" dirty="0"/>
              <a:t>Kalendář dnů otevřených </a:t>
            </a:r>
            <a:r>
              <a:rPr lang="cs-CZ" sz="2600" dirty="0" smtClean="0"/>
              <a:t>dveří</a:t>
            </a:r>
            <a:endParaRPr lang="cs-CZ" sz="2600" dirty="0"/>
          </a:p>
          <a:p>
            <a:pPr marL="1084263" lvl="0" indent="-457200" algn="just"/>
            <a:r>
              <a:rPr lang="cs-CZ" sz="2600" dirty="0"/>
              <a:t>Elektronická publikace „Kam na školu ve Zlínském kraji</a:t>
            </a:r>
            <a:r>
              <a:rPr lang="cs-CZ" sz="2600" dirty="0" smtClean="0"/>
              <a:t>“</a:t>
            </a:r>
            <a:endParaRPr lang="cs-CZ" sz="2600" dirty="0"/>
          </a:p>
          <a:p>
            <a:pPr marL="1084263" lvl="0" indent="-457200" algn="just"/>
            <a:r>
              <a:rPr lang="cs-CZ" sz="2600" dirty="0"/>
              <a:t>Podpora řemesel v odborném </a:t>
            </a:r>
            <a:r>
              <a:rPr lang="cs-CZ" sz="2600" dirty="0" smtClean="0"/>
              <a:t>školství</a:t>
            </a:r>
            <a:endParaRPr lang="cs-CZ" sz="2600" dirty="0"/>
          </a:p>
          <a:p>
            <a:pPr marL="1084263" lvl="0" indent="-457200" algn="just"/>
            <a:r>
              <a:rPr lang="cs-CZ" sz="2600" dirty="0"/>
              <a:t>2. a další kola přijímacího </a:t>
            </a:r>
            <a:r>
              <a:rPr lang="cs-CZ" sz="2600" dirty="0" smtClean="0"/>
              <a:t>řízení</a:t>
            </a:r>
            <a:endParaRPr lang="cs-CZ" sz="2600" dirty="0"/>
          </a:p>
          <a:p>
            <a:pPr marL="1084263" indent="-457200" algn="just"/>
            <a:r>
              <a:rPr lang="cs-CZ" sz="2600" dirty="0"/>
              <a:t>Burza škol </a:t>
            </a:r>
            <a:r>
              <a:rPr lang="cs-CZ" sz="2600" dirty="0" smtClean="0">
                <a:hlinkClick r:id="rId3"/>
              </a:rPr>
              <a:t>www.burzaskol.cz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V oblasti přijímacího řízení </a:t>
            </a:r>
            <a:r>
              <a:rPr lang="cs-CZ" sz="2600" b="1" dirty="0"/>
              <a:t>doporučujeme dále sledovat</a:t>
            </a:r>
            <a:r>
              <a:rPr lang="cs-CZ" sz="2600" dirty="0"/>
              <a:t>:</a:t>
            </a:r>
            <a:endParaRPr lang="cs-CZ" sz="2600" b="1" dirty="0">
              <a:solidFill>
                <a:schemeClr val="hlink"/>
              </a:solidFill>
            </a:endParaRPr>
          </a:p>
          <a:p>
            <a:pPr marL="1084263" indent="-457200"/>
            <a:r>
              <a:rPr lang="cs-CZ" sz="2600" dirty="0"/>
              <a:t>sekci Přehled školských předpisů / zákony, vyhlášky a nařízení vlády na </a:t>
            </a:r>
            <a:r>
              <a:rPr lang="cs-CZ" sz="2600" dirty="0">
                <a:hlinkClick r:id="rId2"/>
              </a:rPr>
              <a:t>www.zkola.cz</a:t>
            </a:r>
            <a:r>
              <a:rPr lang="cs-CZ" sz="2600" dirty="0"/>
              <a:t> </a:t>
            </a:r>
          </a:p>
          <a:p>
            <a:pPr marL="1084263" indent="-457200"/>
            <a:r>
              <a:rPr lang="cs-CZ" sz="2600" dirty="0"/>
              <a:t>www jednotlivých středních </a:t>
            </a:r>
            <a:r>
              <a:rPr lang="cs-CZ" sz="2600" dirty="0" smtClean="0"/>
              <a:t>škol</a:t>
            </a:r>
            <a:endParaRPr lang="cs-CZ" sz="2600" dirty="0"/>
          </a:p>
          <a:p>
            <a:pPr marL="1084263" indent="-457200"/>
            <a:r>
              <a:rPr lang="cs-CZ" sz="2600" dirty="0">
                <a:hlinkClick r:id="rId4"/>
              </a:rPr>
              <a:t>www.msmt.cz</a:t>
            </a: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550653"/>
            <a:ext cx="11264900" cy="931325"/>
          </a:xfrm>
        </p:spPr>
        <p:txBody>
          <a:bodyPr>
            <a:normAutofit/>
          </a:bodyPr>
          <a:lstStyle/>
          <a:p>
            <a:r>
              <a:rPr lang="cs-CZ" sz="4000" dirty="0"/>
              <a:t>Informační zdroje</a:t>
            </a:r>
          </a:p>
        </p:txBody>
      </p:sp>
    </p:spTree>
    <p:extLst>
      <p:ext uri="{BB962C8B-B14F-4D97-AF65-F5344CB8AC3E}">
        <p14:creationId xmlns:p14="http://schemas.microsoft.com/office/powerpoint/2010/main" val="137041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27967"/>
            <a:ext cx="11264900" cy="485165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cs-CZ" sz="2600" b="1" u="sng" dirty="0" smtClean="0"/>
              <a:t>„Podpora </a:t>
            </a:r>
            <a:r>
              <a:rPr lang="cs-CZ" sz="2600" b="1" u="sng" dirty="0"/>
              <a:t>řemesel v odborném školství“</a:t>
            </a:r>
          </a:p>
          <a:p>
            <a:pPr lvl="0" algn="just"/>
            <a:r>
              <a:rPr lang="cs-CZ" sz="2600" dirty="0"/>
              <a:t>Aktuálně zařazeno celkem </a:t>
            </a:r>
            <a:r>
              <a:rPr lang="cs-CZ" sz="2600" b="1" dirty="0"/>
              <a:t>19 oborů vzdělání </a:t>
            </a:r>
            <a:r>
              <a:rPr lang="cs-CZ" sz="2600" dirty="0"/>
              <a:t>(převážně stavební a strojírenské obory, dále zařazeny obory - Truhlář, Tiskař na polygrafických strojích, Knihař)	</a:t>
            </a:r>
          </a:p>
          <a:p>
            <a:pPr lvl="0" algn="just"/>
            <a:r>
              <a:rPr lang="cs-CZ" sz="2600" dirty="0"/>
              <a:t>Žáci obdrží finanční příspěvek z rozpočtu ZK:</a:t>
            </a:r>
          </a:p>
          <a:p>
            <a:pPr lvl="0" algn="just"/>
            <a:r>
              <a:rPr lang="cs-CZ" sz="2600" dirty="0"/>
              <a:t>    (při splnění stanovených podmínek)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1. roč. - 300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1 500Kč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2. roč. - 400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2 500Kč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3. roč. - 500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3 000Kč</a:t>
            </a:r>
          </a:p>
          <a:p>
            <a:pPr algn="just"/>
            <a:r>
              <a:rPr lang="cs-CZ" sz="2600" b="1" dirty="0"/>
              <a:t>Přehled</a:t>
            </a:r>
            <a:r>
              <a:rPr lang="cs-CZ" sz="2600" dirty="0"/>
              <a:t> podporovaných oborů a </a:t>
            </a:r>
            <a:r>
              <a:rPr lang="cs-CZ" sz="2600" b="1" dirty="0"/>
              <a:t>podmínky</a:t>
            </a:r>
            <a:r>
              <a:rPr lang="cs-CZ" sz="2600" dirty="0"/>
              <a:t> pro vyplácení příspěvků jsou uveřejněny na </a:t>
            </a:r>
            <a:r>
              <a:rPr lang="cs-CZ" sz="2600" dirty="0">
                <a:hlinkClick r:id="rId2"/>
              </a:rPr>
              <a:t>www.zkola.cz</a:t>
            </a:r>
            <a:r>
              <a:rPr lang="cs-CZ" sz="2600" dirty="0"/>
              <a:t> v sekci „Podpora řemesel v odborném školství“.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Podpora odborného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306222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zákon č. 67/2022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o opatřeních v oblasti školství v souvislosti               s ozbrojeným konfliktem na území Ukrajiny vyvolaným invazí vojsk Ruské   </a:t>
            </a:r>
            <a:r>
              <a:rPr lang="cs-CZ" dirty="0" smtClean="0"/>
              <a:t>federace, v platném znění 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přijetí ukrajinských uchazečů je možné i do probíhajícího 1. ročníku;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</a:t>
            </a:r>
            <a:r>
              <a:rPr lang="cs-CZ" dirty="0" smtClean="0"/>
              <a:t>oklad prokazující získání předchozího vzdělání nebo kritérií může </a:t>
            </a:r>
            <a:r>
              <a:rPr lang="cs-CZ" dirty="0"/>
              <a:t>být nahrazen čestným </a:t>
            </a:r>
            <a:r>
              <a:rPr lang="cs-CZ" dirty="0" smtClean="0"/>
              <a:t>prohlášením;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MŠMT může opatřením obecné povahy určit odlišné termíny nebo lhůty, odlišný způsob nebo podmínky přijímání nebo ukončování </a:t>
            </a:r>
            <a:r>
              <a:rPr lang="cs-CZ" dirty="0" smtClean="0"/>
              <a:t>vzdělávání 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>
                <a:solidFill>
                  <a:srgbClr val="FF0000"/>
                </a:solidFill>
              </a:rPr>
              <a:t>patření obecné povahy ze dne 27. 10. 2022 č.j. MSMT-29772/2022-1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25260"/>
            <a:ext cx="11264900" cy="135671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Přijímání ukrajinských uchazečů ke střednímu vzdělávání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27881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Pracovníci </a:t>
            </a:r>
            <a:r>
              <a:rPr lang="cs-CZ" dirty="0"/>
              <a:t>OŠMS, oddělení organizační a správní</a:t>
            </a:r>
          </a:p>
          <a:p>
            <a:r>
              <a:rPr lang="cs-CZ" dirty="0" smtClean="0"/>
              <a:t>Krajský </a:t>
            </a:r>
            <a:r>
              <a:rPr lang="cs-CZ" dirty="0"/>
              <a:t>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sz="4000" dirty="0"/>
              <a:t>Jednotná přijímací zkouška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5" y="1679352"/>
            <a:ext cx="11481799" cy="49542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b="1" u="sng" dirty="0" smtClean="0"/>
          </a:p>
          <a:p>
            <a:pPr algn="just"/>
            <a:r>
              <a:rPr lang="cs-CZ" sz="2600" b="1" u="sng" dirty="0" smtClean="0"/>
              <a:t>Ve </a:t>
            </a:r>
            <a:r>
              <a:rPr lang="cs-CZ" sz="2600" b="1" u="sng" dirty="0"/>
              <a:t>všech oborech vzdělání s maturitní zkouškou</a:t>
            </a:r>
            <a:r>
              <a:rPr lang="cs-CZ" sz="2600" b="1" dirty="0"/>
              <a:t> </a:t>
            </a:r>
            <a:r>
              <a:rPr lang="cs-CZ" sz="2600" dirty="0"/>
              <a:t>(včetně oboru Gymnázium se sportovní přípravou) se </a:t>
            </a:r>
            <a:r>
              <a:rPr lang="cs-CZ" sz="2600" b="1" u="sng" dirty="0"/>
              <a:t>koná vždy</a:t>
            </a:r>
            <a:r>
              <a:rPr lang="cs-CZ" sz="2600" b="1" dirty="0"/>
              <a:t> jednotná zkouška z českého jazyka a literatury a z matematiky a její aplikace v rozsahu stanoveném RVP ZV </a:t>
            </a:r>
            <a:r>
              <a:rPr lang="cs-CZ" sz="2600" dirty="0"/>
              <a:t>(zadání, distribuci, zpracování a hodnocení testů zajišťuje Centrum pro zjišťování výsledků vzdělávání).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600" dirty="0"/>
          </a:p>
          <a:p>
            <a:r>
              <a:rPr lang="cs-CZ" sz="2600" b="1" dirty="0" smtClean="0"/>
              <a:t>Jednotná </a:t>
            </a:r>
            <a:r>
              <a:rPr lang="cs-CZ" sz="2600" b="1" dirty="0"/>
              <a:t>přijímací zkouška se netýká: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600" dirty="0"/>
              <a:t>oborů s talentovou zkouškou skupiny „82“;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600" dirty="0"/>
              <a:t>zkráceného studia.</a:t>
            </a:r>
          </a:p>
          <a:p>
            <a:pPr marL="0" indent="0">
              <a:lnSpc>
                <a:spcPct val="100000"/>
              </a:lnSpc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600" b="1" dirty="0"/>
              <a:t>Ředitel střední školy </a:t>
            </a:r>
            <a:r>
              <a:rPr lang="cs-CZ" sz="2600" dirty="0"/>
              <a:t>je povinen vyhlásit </a:t>
            </a:r>
            <a:r>
              <a:rPr lang="cs-CZ" sz="2600" b="1" dirty="0">
                <a:ea typeface="Calibri" pitchFamily="34" charset="0"/>
                <a:cs typeface="Times New Roman" pitchFamily="18" charset="0"/>
              </a:rPr>
              <a:t>nejméně jedno kolo přijímacího řízení.</a:t>
            </a:r>
            <a:r>
              <a:rPr lang="cs-CZ" sz="2600" dirty="0">
                <a:solidFill>
                  <a:schemeClr val="accent6"/>
                </a:solidFill>
              </a:rPr>
              <a:t> </a:t>
            </a:r>
            <a:r>
              <a:rPr lang="cs-CZ" sz="2600" dirty="0">
                <a:solidFill>
                  <a:srgbClr val="00040C"/>
                </a:solidFill>
              </a:rPr>
              <a:t>První kolo vyhlašuje </a:t>
            </a:r>
            <a:r>
              <a:rPr lang="cs-CZ" sz="2600" dirty="0"/>
              <a:t>do 31. ledna. Pro jednotlivá kola stanoví </a:t>
            </a:r>
            <a:r>
              <a:rPr lang="cs-CZ" sz="2600" u="sng" dirty="0"/>
              <a:t>jednotná kritéria</a:t>
            </a:r>
            <a:r>
              <a:rPr lang="cs-CZ" sz="2600" dirty="0"/>
              <a:t> a </a:t>
            </a:r>
            <a:r>
              <a:rPr lang="cs-CZ" sz="2600" u="sng" dirty="0"/>
              <a:t>předpokládaný počet přijímaných uchazečů</a:t>
            </a:r>
            <a:r>
              <a:rPr lang="cs-CZ" sz="2600" dirty="0"/>
              <a:t>. </a:t>
            </a:r>
          </a:p>
          <a:p>
            <a:pPr algn="just"/>
            <a:endParaRPr lang="cs-CZ" sz="2600" dirty="0"/>
          </a:p>
          <a:p>
            <a:pPr lvl="0" algn="just"/>
            <a:r>
              <a:rPr lang="cs-CZ" sz="2600" dirty="0"/>
              <a:t>Může být stanovena rovněž </a:t>
            </a:r>
            <a:r>
              <a:rPr lang="cs-CZ" sz="2600" b="1" dirty="0"/>
              <a:t>školní přijímací zkouška</a:t>
            </a:r>
            <a:r>
              <a:rPr lang="cs-CZ" sz="2600" dirty="0"/>
              <a:t>.</a:t>
            </a:r>
          </a:p>
          <a:p>
            <a:pPr algn="just"/>
            <a:endParaRPr lang="cs-CZ" sz="2600" dirty="0"/>
          </a:p>
          <a:p>
            <a:pPr lvl="0"/>
            <a:r>
              <a:rPr lang="cs-CZ" sz="2600" b="1" dirty="0"/>
              <a:t>Zveřejnění kritérií  </a:t>
            </a:r>
            <a:r>
              <a:rPr lang="cs-CZ" sz="2600" dirty="0"/>
              <a:t>a předpokládaného počtu přijímaných uchazečů na webových stránkách školy:</a:t>
            </a:r>
            <a:endParaRPr lang="cs-CZ" sz="2600" dirty="0">
              <a:ea typeface="Calibri" pitchFamily="34" charset="0"/>
            </a:endParaRPr>
          </a:p>
          <a:p>
            <a:pPr lvl="1"/>
            <a:r>
              <a:rPr lang="cs-CZ" sz="2600" dirty="0">
                <a:ea typeface="Calibri" pitchFamily="34" charset="0"/>
                <a:cs typeface="Times New Roman" pitchFamily="18" charset="0"/>
              </a:rPr>
              <a:t>do 31. 1. </a:t>
            </a:r>
            <a:r>
              <a:rPr lang="cs-CZ" sz="2600" dirty="0" smtClean="0">
                <a:ea typeface="Calibri" pitchFamily="34" charset="0"/>
                <a:cs typeface="Times New Roman" pitchFamily="18" charset="0"/>
              </a:rPr>
              <a:t>2023;</a:t>
            </a:r>
            <a:endParaRPr lang="cs-CZ" sz="2600" dirty="0">
              <a:ea typeface="Calibri" pitchFamily="34" charset="0"/>
              <a:cs typeface="Times New Roman" pitchFamily="18" charset="0"/>
            </a:endParaRPr>
          </a:p>
          <a:p>
            <a:pPr lvl="1"/>
            <a:r>
              <a:rPr lang="cs-CZ" sz="2600" dirty="0">
                <a:ea typeface="Calibri" pitchFamily="34" charset="0"/>
                <a:cs typeface="Times New Roman" pitchFamily="18" charset="0"/>
              </a:rPr>
              <a:t>do 31. 10. </a:t>
            </a:r>
            <a:r>
              <a:rPr lang="cs-CZ" sz="2600" dirty="0" smtClean="0">
                <a:ea typeface="Calibri" pitchFamily="34" charset="0"/>
                <a:cs typeface="Times New Roman" pitchFamily="18" charset="0"/>
              </a:rPr>
              <a:t>2022 </a:t>
            </a:r>
            <a:r>
              <a:rPr lang="cs-CZ" sz="2600" dirty="0">
                <a:ea typeface="Calibri" pitchFamily="34" charset="0"/>
                <a:cs typeface="Times New Roman" pitchFamily="18" charset="0"/>
              </a:rPr>
              <a:t>(obory s talentovou zkouškou).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Organizace přijímacího </a:t>
            </a:r>
            <a:r>
              <a:rPr lang="cs-CZ" dirty="0" smtClean="0"/>
              <a:t>řízení § </a:t>
            </a:r>
            <a:r>
              <a:rPr lang="cs-CZ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288082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498091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1. termín: </a:t>
            </a:r>
            <a:r>
              <a:rPr lang="cs-CZ" b="1" dirty="0" smtClean="0">
                <a:solidFill>
                  <a:srgbClr val="FF0000"/>
                </a:solidFill>
              </a:rPr>
              <a:t>13. </a:t>
            </a:r>
            <a:r>
              <a:rPr lang="cs-CZ" b="1" dirty="0">
                <a:solidFill>
                  <a:srgbClr val="FF0000"/>
                </a:solidFill>
              </a:rPr>
              <a:t>dubna </a:t>
            </a:r>
            <a:r>
              <a:rPr lang="cs-CZ" b="1" dirty="0" smtClean="0">
                <a:solidFill>
                  <a:srgbClr val="FF0000"/>
                </a:solidFill>
              </a:rPr>
              <a:t>2023 </a:t>
            </a:r>
            <a:r>
              <a:rPr lang="cs-CZ" dirty="0"/>
              <a:t>(4leté obory, vč. NS</a:t>
            </a:r>
            <a:r>
              <a:rPr lang="cs-CZ" dirty="0" smtClean="0"/>
              <a:t>)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</a:t>
            </a:r>
            <a:r>
              <a:rPr lang="cs-CZ" b="1" dirty="0" smtClean="0">
                <a:solidFill>
                  <a:srgbClr val="FF0000"/>
                </a:solidFill>
              </a:rPr>
              <a:t>17. </a:t>
            </a:r>
            <a:r>
              <a:rPr lang="cs-CZ" b="1" dirty="0">
                <a:solidFill>
                  <a:srgbClr val="FF0000"/>
                </a:solidFill>
              </a:rPr>
              <a:t>dubna </a:t>
            </a:r>
            <a:r>
              <a:rPr lang="cs-CZ" b="1" dirty="0" smtClean="0">
                <a:solidFill>
                  <a:srgbClr val="FF0000"/>
                </a:solidFill>
              </a:rPr>
              <a:t>2023 </a:t>
            </a:r>
            <a:r>
              <a:rPr lang="cs-CZ" dirty="0"/>
              <a:t>(6letá a 8letá gymnázia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2. termín: </a:t>
            </a:r>
            <a:r>
              <a:rPr lang="cs-CZ" b="1" dirty="0" smtClean="0">
                <a:solidFill>
                  <a:srgbClr val="FF0000"/>
                </a:solidFill>
              </a:rPr>
              <a:t>14. </a:t>
            </a:r>
            <a:r>
              <a:rPr lang="cs-CZ" b="1" dirty="0">
                <a:solidFill>
                  <a:srgbClr val="FF0000"/>
                </a:solidFill>
              </a:rPr>
              <a:t>dubna </a:t>
            </a:r>
            <a:r>
              <a:rPr lang="cs-CZ" b="1" dirty="0" smtClean="0">
                <a:solidFill>
                  <a:srgbClr val="FF0000"/>
                </a:solidFill>
              </a:rPr>
              <a:t>2023 </a:t>
            </a:r>
            <a:r>
              <a:rPr lang="cs-CZ" dirty="0"/>
              <a:t>(4leté obory, vč. NS</a:t>
            </a:r>
            <a:r>
              <a:rPr lang="cs-CZ" dirty="0" smtClean="0"/>
              <a:t>)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</a:t>
            </a:r>
            <a:r>
              <a:rPr lang="cs-CZ" b="1" dirty="0" smtClean="0">
                <a:solidFill>
                  <a:srgbClr val="FF0000"/>
                </a:solidFill>
              </a:rPr>
              <a:t>18. </a:t>
            </a:r>
            <a:r>
              <a:rPr lang="cs-CZ" b="1" dirty="0">
                <a:solidFill>
                  <a:srgbClr val="FF0000"/>
                </a:solidFill>
              </a:rPr>
              <a:t>dubna </a:t>
            </a:r>
            <a:r>
              <a:rPr lang="cs-CZ" b="1" dirty="0" smtClean="0">
                <a:solidFill>
                  <a:srgbClr val="FF0000"/>
                </a:solidFill>
              </a:rPr>
              <a:t>2023 </a:t>
            </a:r>
            <a:r>
              <a:rPr lang="cs-CZ" dirty="0"/>
              <a:t>(6letá a 8letá gymnázia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                    </a:t>
            </a:r>
            <a:r>
              <a:rPr lang="cs-CZ" dirty="0"/>
              <a:t>		</a:t>
            </a:r>
          </a:p>
          <a:p>
            <a:pPr marL="0" indent="0">
              <a:buNone/>
            </a:pPr>
            <a:r>
              <a:rPr lang="cs-CZ" b="1" dirty="0"/>
              <a:t>Náhradní termín </a:t>
            </a:r>
            <a:r>
              <a:rPr lang="cs-CZ" dirty="0"/>
              <a:t>(všechny obory vzdělání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1. termín: </a:t>
            </a:r>
            <a:r>
              <a:rPr lang="cs-CZ" b="1" dirty="0">
                <a:solidFill>
                  <a:srgbClr val="FF0000"/>
                </a:solidFill>
              </a:rPr>
              <a:t>10. května </a:t>
            </a:r>
            <a:r>
              <a:rPr lang="cs-CZ" b="1" dirty="0" smtClean="0">
                <a:solidFill>
                  <a:srgbClr val="FF0000"/>
                </a:solidFill>
              </a:rPr>
              <a:t>2023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    2. termín: </a:t>
            </a:r>
            <a:r>
              <a:rPr lang="cs-CZ" b="1" dirty="0">
                <a:solidFill>
                  <a:srgbClr val="FF0000"/>
                </a:solidFill>
              </a:rPr>
              <a:t>11. května </a:t>
            </a:r>
            <a:r>
              <a:rPr lang="cs-CZ" b="1" dirty="0" smtClean="0">
                <a:solidFill>
                  <a:srgbClr val="FF0000"/>
                </a:solidFill>
              </a:rPr>
              <a:t>2023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u="sng" dirty="0">
                <a:solidFill>
                  <a:srgbClr val="FF0000"/>
                </a:solidFill>
              </a:rPr>
              <a:t>Upozornění k termínům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- MŠMT může </a:t>
            </a:r>
            <a:r>
              <a:rPr lang="cs-CZ" dirty="0" smtClean="0"/>
              <a:t>v souladu s </a:t>
            </a:r>
            <a:r>
              <a:rPr lang="cs-CZ" dirty="0"/>
              <a:t>§ 184a, odst. </a:t>
            </a:r>
            <a:r>
              <a:rPr lang="cs-CZ" dirty="0" smtClean="0"/>
              <a:t>4 ŠZ </a:t>
            </a:r>
            <a:r>
              <a:rPr lang="cs-CZ" dirty="0"/>
              <a:t>stanovit odlišný způsob nebo podmínky přijímání ke vzdělávání (krizový zákon, karanténa</a:t>
            </a:r>
            <a:r>
              <a:rPr lang="cs-CZ" dirty="0" smtClean="0"/>
              <a:t>…).</a:t>
            </a:r>
            <a:endParaRPr lang="cs-CZ" dirty="0"/>
          </a:p>
          <a:p>
            <a:pPr marL="0" indent="0">
              <a:buNone/>
            </a:pPr>
            <a:endParaRPr lang="cs-CZ" sz="26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5" y="367388"/>
            <a:ext cx="11448549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Termíny jednotných </a:t>
            </a:r>
            <a:r>
              <a:rPr lang="cs-CZ" dirty="0" smtClean="0"/>
              <a:t>přijímacích zkoušek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74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65545"/>
            <a:ext cx="11264900" cy="481407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600" b="1" u="sng" dirty="0"/>
              <a:t>Školní přijímací zkoušky</a:t>
            </a:r>
          </a:p>
          <a:p>
            <a:pPr lvl="0"/>
            <a:r>
              <a:rPr lang="cs-CZ" sz="2600" dirty="0"/>
              <a:t>maturitní obory - od </a:t>
            </a:r>
            <a:r>
              <a:rPr lang="cs-CZ" sz="2600" dirty="0">
                <a:solidFill>
                  <a:srgbClr val="FF0000"/>
                </a:solidFill>
              </a:rPr>
              <a:t>12. dubna do 28. dubna </a:t>
            </a:r>
            <a:r>
              <a:rPr lang="cs-CZ" sz="2600" dirty="0" smtClean="0">
                <a:solidFill>
                  <a:srgbClr val="FF0000"/>
                </a:solidFill>
              </a:rPr>
              <a:t>2023</a:t>
            </a:r>
            <a:endParaRPr lang="cs-CZ" sz="2600" dirty="0">
              <a:solidFill>
                <a:srgbClr val="FF0000"/>
              </a:solidFill>
            </a:endParaRPr>
          </a:p>
          <a:p>
            <a:pPr lvl="0"/>
            <a:r>
              <a:rPr lang="cs-CZ" sz="2600" dirty="0"/>
              <a:t>ostatní obory - od </a:t>
            </a:r>
            <a:r>
              <a:rPr lang="cs-CZ" sz="2600" dirty="0">
                <a:solidFill>
                  <a:srgbClr val="FF0000"/>
                </a:solidFill>
              </a:rPr>
              <a:t>22. dubna do 30. dubna </a:t>
            </a:r>
            <a:r>
              <a:rPr lang="cs-CZ" sz="2600" dirty="0" smtClean="0">
                <a:solidFill>
                  <a:srgbClr val="FF0000"/>
                </a:solidFill>
              </a:rPr>
              <a:t>2023</a:t>
            </a:r>
          </a:p>
          <a:p>
            <a:pPr marL="0" lv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b="1" u="sng" dirty="0"/>
              <a:t>Talentové zkoušky  </a:t>
            </a:r>
          </a:p>
          <a:p>
            <a:r>
              <a:rPr lang="cs-CZ" sz="2600" dirty="0"/>
              <a:t>obory skupiny „82“ od </a:t>
            </a:r>
            <a:r>
              <a:rPr lang="cs-CZ" sz="2600" dirty="0">
                <a:solidFill>
                  <a:srgbClr val="FF0000"/>
                </a:solidFill>
              </a:rPr>
              <a:t>2. ledna do 15. ledna </a:t>
            </a:r>
            <a:r>
              <a:rPr lang="cs-CZ" sz="2600" dirty="0" smtClean="0">
                <a:solidFill>
                  <a:srgbClr val="FF0000"/>
                </a:solidFill>
              </a:rPr>
              <a:t>2023</a:t>
            </a:r>
            <a:endParaRPr lang="cs-CZ" sz="2600" dirty="0">
              <a:solidFill>
                <a:srgbClr val="FF0000"/>
              </a:solidFill>
            </a:endParaRPr>
          </a:p>
          <a:p>
            <a:r>
              <a:rPr lang="cs-CZ" sz="2600" dirty="0"/>
              <a:t>Gymnázium se sportovní přípravou od </a:t>
            </a:r>
            <a:r>
              <a:rPr lang="cs-CZ" sz="2600" dirty="0">
                <a:solidFill>
                  <a:srgbClr val="FF0000"/>
                </a:solidFill>
              </a:rPr>
              <a:t>2. ledna do </a:t>
            </a:r>
            <a:r>
              <a:rPr lang="cs-CZ" sz="2600" dirty="0" smtClean="0">
                <a:solidFill>
                  <a:srgbClr val="FF0000"/>
                </a:solidFill>
              </a:rPr>
              <a:t>5</a:t>
            </a:r>
            <a:r>
              <a:rPr lang="cs-CZ" sz="2600" dirty="0">
                <a:solidFill>
                  <a:srgbClr val="FF0000"/>
                </a:solidFill>
              </a:rPr>
              <a:t>. února </a:t>
            </a:r>
            <a:r>
              <a:rPr lang="cs-CZ" sz="2600" dirty="0" smtClean="0">
                <a:solidFill>
                  <a:srgbClr val="FF0000"/>
                </a:solidFill>
              </a:rPr>
              <a:t>2023 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(+ </a:t>
            </a:r>
            <a:r>
              <a:rPr lang="cs-CZ" sz="2600" dirty="0"/>
              <a:t>JPZ</a:t>
            </a:r>
            <a:r>
              <a:rPr lang="cs-CZ" sz="2600" dirty="0" smtClean="0"/>
              <a:t>)</a:t>
            </a:r>
            <a:endParaRPr lang="cs-CZ" sz="2600" dirty="0"/>
          </a:p>
          <a:p>
            <a:r>
              <a:rPr lang="cs-CZ" sz="2600" dirty="0"/>
              <a:t>konzervatoře od </a:t>
            </a:r>
            <a:r>
              <a:rPr lang="cs-CZ" sz="2600" dirty="0">
                <a:solidFill>
                  <a:srgbClr val="FF0000"/>
                </a:solidFill>
              </a:rPr>
              <a:t>15. ledna do 31. ledna </a:t>
            </a:r>
            <a:r>
              <a:rPr lang="cs-CZ" sz="2600" dirty="0" smtClean="0">
                <a:solidFill>
                  <a:srgbClr val="FF0000"/>
                </a:solidFill>
              </a:rPr>
              <a:t>2023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7941" y="367389"/>
            <a:ext cx="11528985" cy="97096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Termíny školních přijímacích a talentových zkoušek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9618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6255" y="1388225"/>
            <a:ext cx="11737569" cy="5860473"/>
          </a:xfrm>
        </p:spPr>
        <p:txBody>
          <a:bodyPr>
            <a:noAutofit/>
          </a:bodyPr>
          <a:lstStyle/>
          <a:p>
            <a:pPr algn="just" eaLnBrk="0" hangingPunct="0">
              <a:spcBef>
                <a:spcPts val="428"/>
              </a:spcBef>
              <a:buSzPct val="90000"/>
            </a:pPr>
            <a:r>
              <a:rPr lang="cs-CZ" sz="2600" b="1" dirty="0"/>
              <a:t>Pro první kolo přijímacího řízení </a:t>
            </a:r>
            <a:r>
              <a:rPr lang="cs-CZ" sz="2600" dirty="0"/>
              <a:t>se podává přihláška na platném tiskopise (stanovuje MŠMT) </a:t>
            </a:r>
            <a:r>
              <a:rPr lang="cs-CZ" sz="2600" u="sng" dirty="0"/>
              <a:t>řediteli střední školy</a:t>
            </a:r>
            <a:r>
              <a:rPr lang="cs-CZ" sz="2600" dirty="0"/>
              <a:t>: </a:t>
            </a:r>
            <a:endParaRPr lang="cs-CZ" sz="2600" dirty="0" smtClean="0"/>
          </a:p>
          <a:p>
            <a:pPr algn="just" eaLnBrk="0" hangingPunct="0">
              <a:spcBef>
                <a:spcPts val="428"/>
              </a:spcBef>
              <a:buSzPct val="90000"/>
            </a:pPr>
            <a:endParaRPr lang="cs-CZ" sz="2600" dirty="0"/>
          </a:p>
          <a:p>
            <a:pPr lvl="1" eaLnBrk="0" hangingPunct="0">
              <a:spcBef>
                <a:spcPts val="428"/>
              </a:spcBef>
              <a:buSzPct val="55000"/>
              <a:buFont typeface="Wingdings" panose="05000000000000000000" pitchFamily="2" charset="2"/>
              <a:buChar char="ü"/>
            </a:pPr>
            <a:r>
              <a:rPr lang="cs-CZ" sz="2600" dirty="0"/>
              <a:t>u oborů </a:t>
            </a:r>
            <a:r>
              <a:rPr lang="cs-CZ" sz="2600" u="sng" dirty="0"/>
              <a:t>s talentovou zkouškou</a:t>
            </a:r>
            <a:r>
              <a:rPr lang="cs-CZ" sz="2600" dirty="0"/>
              <a:t> může uchazeč podat </a:t>
            </a:r>
            <a:r>
              <a:rPr lang="cs-CZ" sz="2600" dirty="0" smtClean="0"/>
              <a:t>nejvýše </a:t>
            </a:r>
            <a:r>
              <a:rPr lang="cs-CZ" sz="2600" b="1" dirty="0" smtClean="0"/>
              <a:t>2 přihlášky </a:t>
            </a:r>
            <a:r>
              <a:rPr lang="cs-CZ" sz="2600" dirty="0" smtClean="0"/>
              <a:t>do </a:t>
            </a:r>
            <a:r>
              <a:rPr lang="cs-CZ" sz="2600" b="1" dirty="0" smtClean="0"/>
              <a:t>30.</a:t>
            </a:r>
            <a:r>
              <a:rPr lang="cs-CZ" sz="2600" dirty="0"/>
              <a:t> </a:t>
            </a:r>
            <a:r>
              <a:rPr lang="cs-CZ" sz="2600" b="1" dirty="0" smtClean="0"/>
              <a:t>listopadu 2022 </a:t>
            </a:r>
            <a:r>
              <a:rPr lang="cs-CZ" sz="2600" dirty="0"/>
              <a:t>(podáním přihlášky není dotčeno </a:t>
            </a:r>
            <a:r>
              <a:rPr lang="cs-CZ" sz="2600" dirty="0" smtClean="0"/>
              <a:t>právo uchazeče podat </a:t>
            </a:r>
            <a:r>
              <a:rPr lang="cs-CZ" sz="2600" dirty="0"/>
              <a:t>přihlášku do oborů bez TZ</a:t>
            </a:r>
            <a:r>
              <a:rPr lang="cs-CZ" sz="2600" dirty="0" smtClean="0"/>
              <a:t>);</a:t>
            </a:r>
            <a:endParaRPr lang="cs-CZ" sz="2600" dirty="0"/>
          </a:p>
          <a:p>
            <a:pPr lvl="1" eaLnBrk="0" hangingPunct="0">
              <a:spcBef>
                <a:spcPts val="428"/>
              </a:spcBef>
              <a:buSzPct val="55000"/>
              <a:buFont typeface="Wingdings" panose="05000000000000000000" pitchFamily="2" charset="2"/>
              <a:buChar char="ü"/>
            </a:pPr>
            <a:r>
              <a:rPr lang="cs-CZ" sz="2600" dirty="0"/>
              <a:t>do oborů </a:t>
            </a:r>
            <a:r>
              <a:rPr lang="cs-CZ" sz="2600" u="sng" dirty="0"/>
              <a:t>bez talentové zkoušky</a:t>
            </a:r>
            <a:r>
              <a:rPr lang="cs-CZ" sz="2600" dirty="0"/>
              <a:t> může uchazeč podat </a:t>
            </a:r>
            <a:r>
              <a:rPr lang="cs-CZ" sz="2600" dirty="0" smtClean="0"/>
              <a:t>nejvýše </a:t>
            </a:r>
            <a:r>
              <a:rPr lang="cs-CZ" sz="2600" b="1" dirty="0" smtClean="0"/>
              <a:t>2 přihlášky</a:t>
            </a:r>
            <a:r>
              <a:rPr lang="cs-CZ" sz="2600" dirty="0"/>
              <a:t> </a:t>
            </a:r>
            <a:r>
              <a:rPr lang="cs-CZ" sz="2600" dirty="0" smtClean="0"/>
              <a:t>do </a:t>
            </a:r>
            <a:r>
              <a:rPr lang="cs-CZ" sz="2600" b="1" dirty="0" smtClean="0"/>
              <a:t>1. </a:t>
            </a:r>
            <a:r>
              <a:rPr lang="cs-CZ" sz="2600" b="1" dirty="0"/>
              <a:t>března </a:t>
            </a:r>
            <a:r>
              <a:rPr lang="cs-CZ" sz="2600" b="1" dirty="0" smtClean="0"/>
              <a:t>2023.</a:t>
            </a:r>
            <a:endParaRPr lang="cs-CZ" sz="2600" b="1" dirty="0"/>
          </a:p>
          <a:p>
            <a:pPr marL="457200" lvl="1" indent="0" algn="just" eaLnBrk="0" hangingPunct="0">
              <a:spcBef>
                <a:spcPts val="428"/>
              </a:spcBef>
              <a:buClr>
                <a:schemeClr val="folHlink"/>
              </a:buClr>
              <a:buSzPct val="55000"/>
              <a:buNone/>
            </a:pPr>
            <a:endParaRPr lang="cs-CZ" sz="2600" b="1" dirty="0"/>
          </a:p>
          <a:p>
            <a:pPr lvl="0" algn="just" eaLnBrk="0" hangingPunct="0">
              <a:spcBef>
                <a:spcPts val="428"/>
              </a:spcBef>
              <a:buSzPct val="90000"/>
            </a:pPr>
            <a:r>
              <a:rPr lang="cs-CZ" sz="2600" dirty="0"/>
              <a:t>Součástí přihlášky - doklady stanovené vyhláškou, včetně posudku o splnění podmínek zdravotní způsobilosti a další dokumenty dle </a:t>
            </a:r>
            <a:r>
              <a:rPr lang="cs-CZ" sz="2600" dirty="0" smtClean="0"/>
              <a:t>kritérií.</a:t>
            </a:r>
            <a:endParaRPr lang="cs-CZ" sz="2600" dirty="0"/>
          </a:p>
          <a:p>
            <a:pPr algn="just" eaLnBrk="0" hangingPunct="0">
              <a:spcBef>
                <a:spcPts val="428"/>
              </a:spcBef>
              <a:buSzPct val="90000"/>
            </a:pPr>
            <a:r>
              <a:rPr lang="cs-CZ" sz="2600" dirty="0"/>
              <a:t>Ve výjimečných případech může u nezletilého uchazeče s „ústavní výchovou“ podat přihlášku ke studiu ředitel příslušného zařízení (o této skutečnosti musí informovat zákonného zástupce</a:t>
            </a:r>
            <a:r>
              <a:rPr lang="cs-CZ" sz="2600" dirty="0" smtClean="0"/>
              <a:t>).</a:t>
            </a:r>
            <a:endParaRPr lang="cs-CZ" sz="26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cs-CZ" sz="2600" dirty="0">
              <a:cs typeface="Arial" pitchFamily="34" charset="0"/>
            </a:endParaRPr>
          </a:p>
          <a:p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1164308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463463"/>
            <a:ext cx="11264900" cy="835250"/>
          </a:xfrm>
        </p:spPr>
        <p:txBody>
          <a:bodyPr>
            <a:normAutofit fontScale="90000"/>
          </a:bodyPr>
          <a:lstStyle/>
          <a:p>
            <a:r>
              <a:rPr lang="cs-CZ" dirty="0"/>
              <a:t>Přihláška § 60a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76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40493"/>
            <a:ext cx="11264900" cy="4839132"/>
          </a:xfrm>
        </p:spPr>
        <p:txBody>
          <a:bodyPr>
            <a:normAutofit/>
          </a:bodyPr>
          <a:lstStyle/>
          <a:p>
            <a:pPr algn="just" eaLnBrk="0" hangingPunct="0">
              <a:spcBef>
                <a:spcPts val="428"/>
              </a:spcBef>
              <a:buSzPct val="90000"/>
            </a:pPr>
            <a:r>
              <a:rPr lang="cs-CZ" sz="2600" dirty="0"/>
              <a:t>Uchazeč, který podává přihlášku do oborů vzdělání poskytujících střední vzdělání s výučním listem a střední vzdělání s maturitní zkouškou </a:t>
            </a:r>
            <a:r>
              <a:rPr lang="cs-CZ" sz="2600" dirty="0" smtClean="0"/>
              <a:t>        (</a:t>
            </a:r>
            <a:r>
              <a:rPr lang="cs-CZ" sz="2600" dirty="0"/>
              <a:t>L0 + H), uvede v přihlášce příslušný obor vzdělání s maturitní zkouškou </a:t>
            </a:r>
            <a:r>
              <a:rPr lang="cs-CZ" sz="2600" dirty="0" smtClean="0"/>
              <a:t>   i </a:t>
            </a:r>
            <a:r>
              <a:rPr lang="cs-CZ" sz="2600" dirty="0"/>
              <a:t>doplňující obor vzdělání s výučním listem (přihláška na tyto obory se považuje za jednu přihlášku</a:t>
            </a:r>
            <a:r>
              <a:rPr lang="cs-CZ" sz="2600" dirty="0" smtClean="0"/>
              <a:t>). </a:t>
            </a:r>
            <a:endParaRPr lang="cs-CZ" sz="2600" dirty="0" smtClean="0">
              <a:solidFill>
                <a:srgbClr val="FF0000"/>
              </a:solidFill>
            </a:endParaRPr>
          </a:p>
          <a:p>
            <a:pPr lvl="0" algn="just" eaLnBrk="0" hangingPunct="0">
              <a:spcBef>
                <a:spcPts val="428"/>
              </a:spcBef>
              <a:buSzPct val="90000"/>
            </a:pPr>
            <a:r>
              <a:rPr lang="cs-CZ" sz="2600" dirty="0" smtClean="0"/>
              <a:t>Na </a:t>
            </a:r>
            <a:r>
              <a:rPr lang="cs-CZ" sz="2600" dirty="0"/>
              <a:t>zadní straně tiskopisu přihlášky - </a:t>
            </a:r>
            <a:r>
              <a:rPr lang="cs-CZ" sz="2600" u="sng" dirty="0"/>
              <a:t>údaj o školním roce absolvovaného </a:t>
            </a:r>
            <a:r>
              <a:rPr lang="cs-CZ" sz="2600" u="sng" dirty="0" smtClean="0"/>
              <a:t>ročníku</a:t>
            </a:r>
            <a:r>
              <a:rPr lang="cs-CZ" sz="2600" dirty="0"/>
              <a:t> </a:t>
            </a:r>
            <a:r>
              <a:rPr lang="cs-CZ" sz="2600" dirty="0" smtClean="0"/>
              <a:t>(souladu </a:t>
            </a:r>
            <a:r>
              <a:rPr lang="cs-CZ" sz="2600" dirty="0"/>
              <a:t>s § 1 odst. 7 vyhlášky č. 353/2016 Sb., o přijímacím řízení ke střednímu  vzdělávání, nelze hodnotit hodnocení na vysvědčení za druhé pololetí školního roku </a:t>
            </a:r>
            <a:r>
              <a:rPr lang="cs-CZ" sz="2600" dirty="0" smtClean="0"/>
              <a:t>2019/2020).</a:t>
            </a:r>
          </a:p>
          <a:p>
            <a:pPr lvl="0" algn="just" eaLnBrk="0" hangingPunct="0">
              <a:spcBef>
                <a:spcPts val="428"/>
              </a:spcBef>
              <a:buSzPct val="90000"/>
            </a:pPr>
            <a:r>
              <a:rPr lang="cs-CZ" sz="2600" dirty="0"/>
              <a:t>T</a:t>
            </a:r>
            <a:r>
              <a:rPr lang="cs-CZ" sz="2600" dirty="0" smtClean="0"/>
              <a:t>iskopisy </a:t>
            </a:r>
            <a:r>
              <a:rPr lang="cs-CZ" sz="2600" dirty="0"/>
              <a:t>z předchozích let jsou platné za podmínky doplnění všech informací - zejm. informace o přiložení Doporučení školského poradenského zařízení pro úpravu podmínek přijímání ke </a:t>
            </a:r>
            <a:r>
              <a:rPr lang="cs-CZ" sz="2600" dirty="0" smtClean="0"/>
              <a:t>vzdělávání       a doplnění </a:t>
            </a:r>
            <a:r>
              <a:rPr lang="cs-CZ" sz="2600" dirty="0"/>
              <a:t>uvedeného školního roku.</a:t>
            </a:r>
          </a:p>
          <a:p>
            <a:pPr marL="0" lvl="0" indent="0" algn="just" eaLnBrk="0" hangingPunct="0">
              <a:spcBef>
                <a:spcPts val="428"/>
              </a:spcBef>
              <a:buSzPct val="90000"/>
              <a:buNone/>
            </a:pPr>
            <a:endParaRPr lang="cs-CZ" sz="26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Přihláška § 60a</a:t>
            </a:r>
          </a:p>
        </p:txBody>
      </p:sp>
    </p:spTree>
    <p:extLst>
      <p:ext uri="{BB962C8B-B14F-4D97-AF65-F5344CB8AC3E}">
        <p14:creationId xmlns:p14="http://schemas.microsoft.com/office/powerpoint/2010/main" val="3936880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0" hangingPunct="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cs-CZ" sz="2600" b="1" u="sng" dirty="0"/>
              <a:t>Uchazeči se speciálními vzdělávacími potřebami </a:t>
            </a:r>
            <a:endParaRPr lang="cs-CZ" sz="2600" u="sng" dirty="0"/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r>
              <a:rPr lang="cs-CZ" sz="2600" dirty="0" smtClean="0"/>
              <a:t>Ředitel </a:t>
            </a:r>
            <a:r>
              <a:rPr lang="cs-CZ" sz="2600" dirty="0"/>
              <a:t>rozhodne podle </a:t>
            </a:r>
            <a:r>
              <a:rPr lang="cs-CZ" sz="2600" u="sng" dirty="0"/>
              <a:t>doporučení školského poradenského zařízení</a:t>
            </a:r>
            <a:r>
              <a:rPr lang="cs-CZ" sz="2600" dirty="0"/>
              <a:t>, které uchazeč doloží k přihlášce, o </a:t>
            </a:r>
            <a:r>
              <a:rPr lang="cs-CZ" sz="2600" b="1" dirty="0"/>
              <a:t>uzpůsobení podmínek </a:t>
            </a:r>
            <a:r>
              <a:rPr lang="cs-CZ" sz="2600" dirty="0"/>
              <a:t>pro konání </a:t>
            </a:r>
            <a:r>
              <a:rPr lang="cs-CZ" sz="2600" dirty="0" smtClean="0"/>
              <a:t>jednotné, </a:t>
            </a:r>
            <a:r>
              <a:rPr lang="cs-CZ" sz="2600" dirty="0"/>
              <a:t>případně školní přijímací zkoušky. Upravit podmínky lze pouze na základě předchozího </a:t>
            </a:r>
            <a:r>
              <a:rPr lang="cs-CZ" sz="2600" u="sng" dirty="0"/>
              <a:t>informovaného </a:t>
            </a:r>
            <a:r>
              <a:rPr lang="cs-CZ" sz="2600" u="sng" dirty="0" smtClean="0"/>
              <a:t>souhlasu</a:t>
            </a:r>
            <a:r>
              <a:rPr lang="cs-CZ" sz="2600" dirty="0"/>
              <a:t> </a:t>
            </a:r>
            <a:r>
              <a:rPr lang="cs-CZ" sz="2600" dirty="0" smtClean="0"/>
              <a:t>(projednání </a:t>
            </a:r>
            <a:r>
              <a:rPr lang="cs-CZ" sz="2600" dirty="0"/>
              <a:t>nejpozději </a:t>
            </a:r>
            <a:r>
              <a:rPr lang="cs-CZ" sz="2600" dirty="0" smtClean="0"/>
              <a:t>       10 </a:t>
            </a:r>
            <a:r>
              <a:rPr lang="cs-CZ" sz="2600" dirty="0"/>
              <a:t>dní před konáním zkoušky</a:t>
            </a:r>
            <a:r>
              <a:rPr lang="cs-CZ" sz="2600" dirty="0" smtClean="0"/>
              <a:t>).</a:t>
            </a:r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endParaRPr lang="cs-CZ" sz="2600" dirty="0"/>
          </a:p>
          <a:p>
            <a:pPr algn="just" eaLnBrk="0" hangingPunct="0">
              <a:spcBef>
                <a:spcPct val="20000"/>
              </a:spcBef>
              <a:buSzPct val="90000"/>
            </a:pPr>
            <a:r>
              <a:rPr lang="cs-CZ" sz="2600" b="1" u="sng" dirty="0"/>
              <a:t>Osoby podle § 20 odst. 4 ŠZ</a:t>
            </a:r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r>
              <a:rPr lang="cs-CZ" sz="2600" u="sng" dirty="0"/>
              <a:t>Na žádost</a:t>
            </a:r>
            <a:r>
              <a:rPr lang="cs-CZ" sz="2600" dirty="0"/>
              <a:t> je umožněno promíjet přijímací zkoušku </a:t>
            </a:r>
            <a:r>
              <a:rPr lang="cs-CZ" sz="2600" u="sng" dirty="0"/>
              <a:t>z českého jazyka</a:t>
            </a:r>
            <a:r>
              <a:rPr lang="cs-CZ" sz="2600" dirty="0"/>
              <a:t>  osobám, které získaly předchozí vzdělání ve škole mimo území České republiky. Při přijímacím řízení se znalost u těchto osob ověřuje pohovorem.</a:t>
            </a:r>
          </a:p>
          <a:p>
            <a:pPr marL="342900" lvl="0" indent="-34290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q"/>
            </a:pP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49630"/>
            <a:ext cx="11264900" cy="1149084"/>
          </a:xfrm>
        </p:spPr>
        <p:txBody>
          <a:bodyPr>
            <a:normAutofit fontScale="90000"/>
          </a:bodyPr>
          <a:lstStyle/>
          <a:p>
            <a:r>
              <a:rPr lang="cs-CZ" dirty="0"/>
              <a:t>Forma JPZ u uchazečů </a:t>
            </a:r>
            <a:r>
              <a:rPr lang="cs-CZ" dirty="0" smtClean="0"/>
              <a:t>se </a:t>
            </a:r>
            <a:r>
              <a:rPr lang="cs-CZ" dirty="0"/>
              <a:t>SVP a osob podle § 20 odst. 4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1407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3504</TotalTime>
  <Words>1953</Words>
  <Application>Microsoft Office PowerPoint</Application>
  <PresentationFormat>Širokoúhlá obrazovka</PresentationFormat>
  <Paragraphs>219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Arial Black</vt:lpstr>
      <vt:lpstr>Calibri</vt:lpstr>
      <vt:lpstr>Degular</vt:lpstr>
      <vt:lpstr>Times New Roman</vt:lpstr>
      <vt:lpstr>Wingdings</vt:lpstr>
      <vt:lpstr>Motiv Office</vt:lpstr>
      <vt:lpstr> PŘIJÍMACÍ ŘÍZENÍ PRO ŠKOLNÍ ROK   2023/2024 </vt:lpstr>
      <vt:lpstr>Právní předpisy </vt:lpstr>
      <vt:lpstr>Jednotná přijímací zkouška</vt:lpstr>
      <vt:lpstr>Organizace přijímacího řízení § 60</vt:lpstr>
      <vt:lpstr>Termíny jednotných přijímacích zkoušek</vt:lpstr>
      <vt:lpstr>Termíny školních přijímacích a talentových zkoušek</vt:lpstr>
      <vt:lpstr>Přihláška § 60a </vt:lpstr>
      <vt:lpstr>Přihláška § 60a</vt:lpstr>
      <vt:lpstr>Forma JPZ u uchazečů se SVP a osob podle § 20 odst. 4 </vt:lpstr>
      <vt:lpstr>Organizace přijímacích zkoušek § 60c </vt:lpstr>
      <vt:lpstr>Organizace přijímacích zkoušek § 60c </vt:lpstr>
      <vt:lpstr>Hodnocení výsledků př. řízení § 60d </vt:lpstr>
      <vt:lpstr>Rozhodnutí o přijetí a doručování rozhodnutí § 60e </vt:lpstr>
      <vt:lpstr>Další kola přijímacího řízení § 60f </vt:lpstr>
      <vt:lpstr>Odvolání</vt:lpstr>
      <vt:lpstr>Zápisový lístek § 60g </vt:lpstr>
      <vt:lpstr>Zápisový lístek § 60g </vt:lpstr>
      <vt:lpstr>Zápisový lístek § 60g</vt:lpstr>
      <vt:lpstr>Zápisový lístek § 60g</vt:lpstr>
      <vt:lpstr>Zápisový lístek § 60g</vt:lpstr>
      <vt:lpstr>Informační zdroje</vt:lpstr>
      <vt:lpstr>Podpora odborného vzdělávání</vt:lpstr>
      <vt:lpstr>Přijímání ukrajinských uchazečů ke střednímu vzdělávání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Fryštacká Pavla</cp:lastModifiedBy>
  <cp:revision>87</cp:revision>
  <cp:lastPrinted>2022-09-21T11:34:27Z</cp:lastPrinted>
  <dcterms:created xsi:type="dcterms:W3CDTF">2021-08-21T22:30:26Z</dcterms:created>
  <dcterms:modified xsi:type="dcterms:W3CDTF">2022-10-31T08:23:04Z</dcterms:modified>
</cp:coreProperties>
</file>