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6" r:id="rId2"/>
    <p:sldId id="256" r:id="rId3"/>
    <p:sldId id="258" r:id="rId4"/>
    <p:sldId id="257" r:id="rId5"/>
    <p:sldId id="259" r:id="rId6"/>
    <p:sldId id="265" r:id="rId7"/>
    <p:sldId id="260" r:id="rId8"/>
    <p:sldId id="261" r:id="rId9"/>
    <p:sldId id="262" r:id="rId10"/>
    <p:sldId id="264" r:id="rId11"/>
    <p:sldId id="263" r:id="rId12"/>
    <p:sldId id="268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236386FD-9CF7-4901-83E1-047377A9748C}">
          <p14:sldIdLst>
            <p14:sldId id="266"/>
            <p14:sldId id="256"/>
            <p14:sldId id="258"/>
            <p14:sldId id="257"/>
            <p14:sldId id="259"/>
            <p14:sldId id="265"/>
            <p14:sldId id="260"/>
            <p14:sldId id="261"/>
            <p14:sldId id="262"/>
            <p14:sldId id="264"/>
            <p14:sldId id="263"/>
            <p14:sldId id="268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2687AA"/>
    <a:srgbClr val="C50B7A"/>
    <a:srgbClr val="04AB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8BE-4974-491D-B2B3-94D149371857}" type="datetimeFigureOut">
              <a:rPr lang="cs-CZ" smtClean="0"/>
              <a:t>7.1.2013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B5960-FA70-462D-8BBE-D1D3907D35C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8BE-4974-491D-B2B3-94D149371857}" type="datetimeFigureOut">
              <a:rPr lang="cs-CZ" smtClean="0"/>
              <a:t>7.1.2013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5960-FA70-462D-8BBE-D1D3907D35C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8BE-4974-491D-B2B3-94D149371857}" type="datetimeFigureOut">
              <a:rPr lang="cs-CZ" smtClean="0"/>
              <a:t>7.1.2013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5960-FA70-462D-8BBE-D1D3907D35C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7298BE-4974-491D-B2B3-94D149371857}" type="datetimeFigureOut">
              <a:rPr lang="cs-CZ" smtClean="0"/>
              <a:t>7.1.2013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7B5960-FA70-462D-8BBE-D1D3907D35C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8BE-4974-491D-B2B3-94D149371857}" type="datetimeFigureOut">
              <a:rPr lang="cs-CZ" smtClean="0"/>
              <a:t>7.1.2013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B5960-FA70-462D-8BBE-D1D3907D35C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8BE-4974-491D-B2B3-94D149371857}" type="datetimeFigureOut">
              <a:rPr lang="cs-CZ" smtClean="0"/>
              <a:t>7.1.2013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B5960-FA70-462D-8BBE-D1D3907D35C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8BE-4974-491D-B2B3-94D149371857}" type="datetimeFigureOut">
              <a:rPr lang="cs-CZ" smtClean="0"/>
              <a:t>7.1.2013</a:t>
            </a:fld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B5960-FA70-462D-8BBE-D1D3907D35C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3F7298BE-4974-491D-B2B3-94D149371857}" type="datetimeFigureOut">
              <a:rPr lang="cs-CZ" smtClean="0"/>
              <a:t>7.1.2013</a:t>
            </a:fld>
            <a:endParaRPr lang="cs-CZ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B5960-FA70-462D-8BBE-D1D3907D35C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8BE-4974-491D-B2B3-94D149371857}" type="datetimeFigureOut">
              <a:rPr lang="cs-CZ" smtClean="0"/>
              <a:t>7.1.2013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5960-FA70-462D-8BBE-D1D3907D35C2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8BE-4974-491D-B2B3-94D149371857}" type="datetimeFigureOut">
              <a:rPr lang="cs-CZ" smtClean="0"/>
              <a:t>7.1.2013</a:t>
            </a:fld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B5960-FA70-462D-8BBE-D1D3907D35C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98BE-4974-491D-B2B3-94D149371857}" type="datetimeFigureOut">
              <a:rPr lang="cs-CZ" smtClean="0"/>
              <a:t>7.1.2013</a:t>
            </a:fld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B5960-FA70-462D-8BBE-D1D3907D35C2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7C80">
                <a:lumMod val="42000"/>
                <a:lumOff val="58000"/>
              </a:srgbClr>
            </a:gs>
            <a:gs pos="10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298BE-4974-491D-B2B3-94D149371857}" type="datetimeFigureOut">
              <a:rPr lang="cs-CZ" smtClean="0"/>
              <a:t>7.1.2013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B5960-FA70-462D-8BBE-D1D3907D35C2}" type="slidenum">
              <a:rPr lang="cs-CZ" smtClean="0"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924545" y="4667120"/>
            <a:ext cx="6709360" cy="217169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cs-CZ" dirty="0" smtClean="0"/>
          </a:p>
          <a:p>
            <a:pPr marL="137160" indent="0" algn="ctr">
              <a:buNone/>
            </a:pPr>
            <a:endParaRPr lang="cs-CZ" dirty="0" smtClean="0"/>
          </a:p>
          <a:p>
            <a:pPr marL="137160" indent="0" algn="ctr">
              <a:buNone/>
            </a:pPr>
            <a:r>
              <a:rPr lang="cs-CZ" sz="4000" b="1" dirty="0" smtClean="0">
                <a:solidFill>
                  <a:schemeClr val="bg1"/>
                </a:solidFill>
              </a:rPr>
              <a:t>Jana Holá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3600400" cy="216024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MĚSTO</a:t>
            </a:r>
            <a:r>
              <a:rPr lang="cs-CZ" sz="4400" b="1" dirty="0" smtClean="0">
                <a:solidFill>
                  <a:schemeClr val="bg1">
                    <a:lumMod val="75000"/>
                  </a:schemeClr>
                </a:solidFill>
                <a:latin typeface="American Garamond AT" pitchFamily="2" charset="0"/>
              </a:rPr>
              <a:t> VIZOVICE</a:t>
            </a:r>
            <a:endParaRPr lang="cs-CZ" sz="4400" b="1" dirty="0">
              <a:solidFill>
                <a:schemeClr val="bg1">
                  <a:lumMod val="75000"/>
                </a:schemeClr>
              </a:solidFill>
              <a:latin typeface="American Garamond AT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957129" cy="334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3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48" y="3356992"/>
            <a:ext cx="3377952" cy="2533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7488832" cy="3600400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Sídlem Městské knihovny bylo předzámčí do roku 1967, kdy je přestěhována do budovy spořitelny a pak v 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roce 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1992 přemístěna do Kulturního domu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Nyní sídlí u Vizovického zámku.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Hned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vedle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je čokoládovna.</a:t>
            </a:r>
            <a:endParaRPr lang="cs-CZ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Městská knihovna</a:t>
            </a:r>
            <a:endParaRPr lang="cs-CZ" sz="5400" dirty="0">
              <a:solidFill>
                <a:schemeClr val="bg1">
                  <a:lumMod val="75000"/>
                </a:schemeClr>
              </a:solidFill>
              <a:latin typeface="Exotic 350 DmBd 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0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6372200" cy="2205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7048872" cy="2592288"/>
          </a:xfrm>
        </p:spPr>
        <p:txBody>
          <a:bodyPr>
            <a:normAutofit fontScale="85000" lnSpcReduction="10000"/>
          </a:bodyPr>
          <a:lstStyle/>
          <a:p>
            <a:r>
              <a:rPr lang="cs-CZ" sz="3200" b="1" dirty="0">
                <a:solidFill>
                  <a:schemeClr val="bg1">
                    <a:lumMod val="75000"/>
                  </a:schemeClr>
                </a:solidFill>
              </a:rPr>
              <a:t>Vizovice jsou městem s tradicí pálení slivovice, světově proslulou palírnou </a:t>
            </a:r>
            <a:r>
              <a:rPr lang="cs-CZ" sz="3200" b="1" dirty="0" smtClean="0">
                <a:solidFill>
                  <a:schemeClr val="bg1">
                    <a:lumMod val="75000"/>
                  </a:schemeClr>
                </a:solidFill>
              </a:rPr>
              <a:t>Rudolf</a:t>
            </a:r>
          </a:p>
          <a:p>
            <a:pPr marL="0" indent="0">
              <a:buNone/>
            </a:pPr>
            <a:r>
              <a:rPr lang="cs-CZ" sz="3200" b="1" dirty="0" smtClean="0">
                <a:solidFill>
                  <a:schemeClr val="bg1">
                    <a:lumMod val="75000"/>
                  </a:schemeClr>
                </a:solidFill>
              </a:rPr>
              <a:t>  Jelínek.</a:t>
            </a:r>
          </a:p>
          <a:p>
            <a:r>
              <a:rPr lang="cs-CZ" sz="3200" b="1" dirty="0" smtClean="0">
                <a:solidFill>
                  <a:schemeClr val="bg1">
                    <a:lumMod val="75000"/>
                  </a:schemeClr>
                </a:solidFill>
              </a:rPr>
              <a:t>Vizovice jsou vybavený kamerovým  systémem, který přispívá k bezpečnosti Vizovi</a:t>
            </a:r>
            <a:r>
              <a:rPr lang="cs-CZ" sz="3200" b="1" dirty="0" smtClean="0">
                <a:solidFill>
                  <a:schemeClr val="bg1"/>
                </a:solidFill>
              </a:rPr>
              <a:t>c. </a:t>
            </a:r>
          </a:p>
          <a:p>
            <a:pPr marL="0" indent="0">
              <a:buNone/>
            </a:pPr>
            <a:endParaRPr lang="cs-CZ" sz="1800" dirty="0" smtClean="0"/>
          </a:p>
          <a:p>
            <a:endParaRPr lang="cs-CZ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Současnost</a:t>
            </a:r>
            <a:endParaRPr lang="cs-CZ" sz="4800" b="1" dirty="0">
              <a:solidFill>
                <a:schemeClr val="bg1">
                  <a:lumMod val="75000"/>
                </a:schemeClr>
              </a:solidFill>
              <a:latin typeface="Exotic 350 DmBd 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9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7344816" cy="237626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chemeClr val="bg1"/>
                </a:solidFill>
              </a:rPr>
              <a:t>Ve Vizovicích je tradice Vizovické pečivo.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chemeClr val="bg1"/>
                </a:solidFill>
              </a:rPr>
              <a:t>Dělává se už od nedávna . 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chemeClr val="bg1"/>
                </a:solidFill>
              </a:rPr>
              <a:t>Není určeno k jídlu , ale pouze slouží jako ozdoba.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06608" cy="1979466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bg1"/>
                </a:solidFill>
                <a:latin typeface="Exotic 350 Bd AT" pitchFamily="2" charset="0"/>
              </a:rPr>
              <a:t>Vizovické PEČIVO</a:t>
            </a:r>
            <a:endParaRPr lang="cs-CZ" sz="4800" dirty="0">
              <a:solidFill>
                <a:schemeClr val="bg1"/>
              </a:solidFill>
              <a:latin typeface="Exotic 350 Bd A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3618474" cy="2447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34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491880" y="4221088"/>
            <a:ext cx="4224528" cy="1451616"/>
          </a:xfrm>
        </p:spPr>
        <p:txBody>
          <a:bodyPr/>
          <a:lstStyle/>
          <a:p>
            <a:pPr marL="0" indent="0">
              <a:buNone/>
            </a:pPr>
            <a:r>
              <a:rPr lang="cs-CZ" sz="7200" dirty="0" smtClean="0">
                <a:solidFill>
                  <a:schemeClr val="bg1">
                    <a:lumMod val="75000"/>
                  </a:schemeClr>
                </a:solidFill>
              </a:rPr>
              <a:t>Jana Holá</a:t>
            </a:r>
            <a:endParaRPr lang="cs-CZ" sz="7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7344816" cy="144016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DĚKUJI</a:t>
            </a:r>
            <a:r>
              <a:rPr lang="cs-CZ" sz="4400" dirty="0" smtClean="0">
                <a:latin typeface="Exotic 350 DmBd AT" pitchFamily="2" charset="0"/>
              </a:rPr>
              <a:t> </a:t>
            </a:r>
            <a:r>
              <a:rPr lang="cs-CZ" sz="4400" dirty="0" smtClean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ZA POZORNOST…</a:t>
            </a:r>
            <a:endParaRPr lang="cs-CZ" sz="4400" dirty="0">
              <a:solidFill>
                <a:schemeClr val="bg1">
                  <a:lumMod val="75000"/>
                </a:schemeClr>
              </a:solidFill>
              <a:latin typeface="Exotic 350 DmBd 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9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Vizovice</a:t>
            </a:r>
            <a:endParaRPr lang="cs-CZ" dirty="0">
              <a:solidFill>
                <a:schemeClr val="bg1">
                  <a:lumMod val="75000"/>
                </a:schemeClr>
              </a:solidFill>
              <a:latin typeface="Exotic 350 DmBd AT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5096" y="1340768"/>
            <a:ext cx="5235168" cy="3770709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cs-CZ" sz="144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První písemná zmínka o trhové osadě Vizovice je z roku 1261</a:t>
            </a:r>
            <a:r>
              <a:rPr lang="cs-CZ" sz="14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.</a:t>
            </a:r>
            <a:endParaRPr lang="cs-CZ" sz="14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cs-CZ" sz="14400" b="1" dirty="0" smtClean="0">
                <a:solidFill>
                  <a:schemeClr val="bg1">
                    <a:lumMod val="75000"/>
                  </a:schemeClr>
                </a:solidFill>
              </a:rPr>
              <a:t>Ve Vizovicích je přes 4000 obyvatel a je zde </a:t>
            </a:r>
            <a:r>
              <a:rPr lang="cs-CZ" sz="14400" b="1" dirty="0">
                <a:solidFill>
                  <a:schemeClr val="bg1">
                    <a:lumMod val="75000"/>
                  </a:schemeClr>
                </a:solidFill>
              </a:rPr>
              <a:t>1 271 domů.</a:t>
            </a:r>
            <a:endParaRPr lang="cs-CZ" sz="14400" b="1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cs-CZ" sz="1600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>
              <a:spcBef>
                <a:spcPts val="1800"/>
              </a:spcBef>
            </a:pPr>
            <a:endParaRPr lang="cs-CZ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10000" cy="287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5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20" y="1988840"/>
            <a:ext cx="3024336" cy="226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264696" cy="135603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Okolní</a:t>
            </a:r>
            <a:r>
              <a:rPr lang="cs-CZ" sz="4000" b="1" dirty="0" smtClean="0">
                <a:solidFill>
                  <a:schemeClr val="bg1">
                    <a:lumMod val="75000"/>
                  </a:schemeClr>
                </a:solidFill>
                <a:latin typeface="American Garamond AT" pitchFamily="2" charset="0"/>
              </a:rPr>
              <a:t> </a:t>
            </a:r>
            <a:r>
              <a:rPr lang="cs-CZ" sz="4400" b="1" dirty="0" smtClean="0">
                <a:solidFill>
                  <a:schemeClr val="bg1">
                    <a:lumMod val="75000"/>
                  </a:schemeClr>
                </a:solidFill>
                <a:latin typeface="American Garamond AT" pitchFamily="2" charset="0"/>
              </a:rPr>
              <a:t>obce</a:t>
            </a:r>
            <a:r>
              <a:rPr lang="cs-CZ" sz="4000" b="1" dirty="0" smtClean="0">
                <a:solidFill>
                  <a:schemeClr val="bg1">
                    <a:lumMod val="75000"/>
                  </a:schemeClr>
                </a:solidFill>
                <a:latin typeface="American Garamond AT" pitchFamily="2" charset="0"/>
              </a:rPr>
              <a:t> Vizovic</a:t>
            </a:r>
            <a:endParaRPr lang="cs-CZ" sz="4000" b="1" dirty="0">
              <a:solidFill>
                <a:schemeClr val="bg1">
                  <a:lumMod val="75000"/>
                </a:schemeClr>
              </a:solidFill>
              <a:latin typeface="American Garamond A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2170584" cy="3809955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Vsetín </a:t>
            </a:r>
          </a:p>
          <a:p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Zlín</a:t>
            </a:r>
          </a:p>
          <a:p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Lhotská</a:t>
            </a:r>
          </a:p>
          <a:p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Bratřejov</a:t>
            </a:r>
          </a:p>
          <a:p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Dešná</a:t>
            </a:r>
          </a:p>
          <a:p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Hrobice</a:t>
            </a:r>
            <a:endParaRPr lang="cs-CZ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84168" y="1772816"/>
            <a:ext cx="2301202" cy="3600401"/>
          </a:xfrm>
        </p:spPr>
        <p:txBody>
          <a:bodyPr>
            <a:normAutofit/>
          </a:bodyPr>
          <a:lstStyle/>
          <a:p>
            <a:pPr marL="274320" lvl="1" indent="-274320">
              <a:buFont typeface="Arial" pitchFamily="34" charset="0"/>
              <a:buChar char="•"/>
            </a:pP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Lutonina </a:t>
            </a:r>
          </a:p>
          <a:p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Slušovice</a:t>
            </a:r>
          </a:p>
          <a:p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Trnava</a:t>
            </a:r>
          </a:p>
          <a:p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Ublo</a:t>
            </a:r>
          </a:p>
          <a:p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Veselá</a:t>
            </a:r>
          </a:p>
          <a:p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Zádveřice </a:t>
            </a:r>
            <a:r>
              <a:rPr lang="cs-CZ" sz="2800" dirty="0" smtClean="0"/>
              <a:t>- 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Raková</a:t>
            </a:r>
            <a:endParaRPr lang="cs-CZ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23740"/>
            <a:ext cx="3312368" cy="1854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Zámek Vizovice</a:t>
            </a:r>
            <a:endParaRPr lang="cs-CZ" sz="4800" b="1" dirty="0">
              <a:solidFill>
                <a:schemeClr val="bg1">
                  <a:lumMod val="75000"/>
                </a:schemeClr>
              </a:solidFill>
              <a:latin typeface="Exotic 350 DmBd AT" pitchFamily="2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524952" y="1412776"/>
            <a:ext cx="5415200" cy="2304256"/>
          </a:xfrm>
        </p:spPr>
        <p:txBody>
          <a:bodyPr anchor="ctr">
            <a:no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Postaven v polovině 18.  století  na místě bývalého cisterciáckého kláštera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Zámek je ve stylu baroka.</a:t>
            </a:r>
            <a:endParaRPr lang="cs-CZ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52" y="2924944"/>
            <a:ext cx="2959596" cy="2219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4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52" y="3861048"/>
            <a:ext cx="3568872" cy="2555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cs-CZ" sz="4800" dirty="0" smtClean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Zámecká zahrada</a:t>
            </a:r>
            <a:endParaRPr lang="cs-CZ" sz="4800" dirty="0">
              <a:solidFill>
                <a:schemeClr val="bg1">
                  <a:lumMod val="75000"/>
                </a:schemeClr>
              </a:solidFill>
              <a:latin typeface="Exotic 350 DmBd AT" pitchFamily="2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4824536" cy="5328592"/>
          </a:xfrm>
        </p:spPr>
        <p:txBody>
          <a:bodyPr anchor="b" anchorCtr="1">
            <a:noAutofit/>
          </a:bodyPr>
          <a:lstStyle/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yla vybudována současně s dostavbou zámku v 70.letech 18.století.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Ve 20. letech 19. století došlo k přebudování původní klasicistní kompozice zahrady do podoby přírodně-krajinářského parku.</a:t>
            </a: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Nová zahrada byla pojata v romantickém duchu.</a:t>
            </a:r>
            <a:endParaRPr lang="cs-CZ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640880" cy="2337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52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5544616" cy="4824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Nemocnice Milosrdných bratří ve Vizovicích byla založena roku 1781 hraběnkou Františkou z </a:t>
            </a:r>
            <a:r>
              <a:rPr lang="cs-CZ" sz="2800" b="1" dirty="0" err="1">
                <a:solidFill>
                  <a:schemeClr val="bg1">
                    <a:lumMod val="75000"/>
                  </a:schemeClr>
                </a:solidFill>
              </a:rPr>
              <a:t>Blümegenu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, která do ní povolala bratry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</a:rPr>
              <a:t>Hospitalského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řádu sv. Jana z 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Boha.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Je to budova ve stylu baroka.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V r. 1995 - zrekonstruována a znovu uvedena do provozu lékárna.</a:t>
            </a:r>
            <a:endParaRPr lang="cs-CZ" sz="28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43800" cy="914400"/>
          </a:xfrm>
        </p:spPr>
        <p:txBody>
          <a:bodyPr>
            <a:noAutofit/>
          </a:bodyPr>
          <a:lstStyle/>
          <a:p>
            <a:r>
              <a:rPr lang="cs-CZ" sz="4800" b="1" dirty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Nemocnice milosrdných bratří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88" y="2780928"/>
            <a:ext cx="3007221" cy="3421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553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314732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700808"/>
            <a:ext cx="5256584" cy="4608512"/>
          </a:xfrm>
        </p:spPr>
        <p:txBody>
          <a:bodyPr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cs-CZ" sz="2400" b="1" dirty="0" smtClean="0">
                <a:solidFill>
                  <a:schemeClr val="bg1">
                    <a:lumMod val="75000"/>
                  </a:schemeClr>
                </a:solidFill>
              </a:rPr>
              <a:t>Je </a:t>
            </a:r>
            <a:r>
              <a:rPr lang="cs-CZ" sz="2400" b="1" dirty="0" smtClean="0">
                <a:solidFill>
                  <a:schemeClr val="bg1">
                    <a:lumMod val="75000"/>
                  </a:schemeClr>
                </a:solidFill>
              </a:rPr>
              <a:t>výraznou pohledovou dominantou sakrální architektury. </a:t>
            </a:r>
            <a:endParaRPr lang="cs-CZ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400" b="1" dirty="0" smtClean="0">
                <a:solidFill>
                  <a:schemeClr val="bg1">
                    <a:lumMod val="75000"/>
                  </a:schemeClr>
                </a:solidFill>
              </a:rPr>
              <a:t>Je </a:t>
            </a:r>
            <a:r>
              <a:rPr lang="cs-CZ" sz="2400" b="1" dirty="0" smtClean="0">
                <a:solidFill>
                  <a:schemeClr val="bg1">
                    <a:lumMod val="75000"/>
                  </a:schemeClr>
                </a:solidFill>
              </a:rPr>
              <a:t>tvořen trojlodní stavbou s půlkruhovým závěrem </a:t>
            </a:r>
            <a:r>
              <a:rPr lang="cs-CZ" sz="2400" b="1" dirty="0" smtClean="0">
                <a:solidFill>
                  <a:schemeClr val="bg1">
                    <a:lumMod val="75000"/>
                  </a:schemeClr>
                </a:solidFill>
              </a:rPr>
              <a:t>kněžiště a čtyřbokou </a:t>
            </a:r>
            <a:r>
              <a:rPr lang="cs-CZ" sz="2400" b="1" dirty="0" smtClean="0">
                <a:solidFill>
                  <a:schemeClr val="bg1">
                    <a:lumMod val="75000"/>
                  </a:schemeClr>
                </a:solidFill>
              </a:rPr>
              <a:t>věží s ochozem v průčelí. </a:t>
            </a:r>
            <a:endParaRPr lang="cs-CZ" sz="2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400" b="1" dirty="0" smtClean="0">
                <a:solidFill>
                  <a:schemeClr val="bg1">
                    <a:lumMod val="75000"/>
                  </a:schemeClr>
                </a:solidFill>
              </a:rPr>
              <a:t>Před</a:t>
            </a:r>
            <a:r>
              <a:rPr lang="cs-CZ" sz="2400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bg1">
                    <a:lumMod val="75000"/>
                  </a:schemeClr>
                </a:solidFill>
              </a:rPr>
              <a:t>kostelem se nachází Socha sv. Floriána (barokní skulptura postavena v polovině 18. století.) a Socha sv. Jana Nepomuckého (barokní skulptura postavena v r. 1730 a obnovená r. 1899) </a:t>
            </a:r>
          </a:p>
          <a:p>
            <a:endParaRPr lang="cs-CZ" sz="20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59896" cy="836712"/>
          </a:xfrm>
        </p:spPr>
        <p:txBody>
          <a:bodyPr>
            <a:noAutofit/>
          </a:bodyPr>
          <a:lstStyle/>
          <a:p>
            <a:r>
              <a:rPr lang="cs-CZ" sz="4400" b="1" dirty="0" smtClean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Vizovický kostel sv. Vavřince</a:t>
            </a:r>
            <a:endParaRPr lang="cs-CZ" sz="4400" b="1" dirty="0">
              <a:solidFill>
                <a:schemeClr val="bg1">
                  <a:lumMod val="75000"/>
                </a:schemeClr>
              </a:solidFill>
              <a:latin typeface="Exotic 350 DmBd 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7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49" l="4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92" y="620688"/>
            <a:ext cx="28575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6397302" cy="43924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Trnkobraní- Slavilo 45. výročí.  Probíhá pojídání knedlíků, koncerty a pouť. 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tradičním 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kulturním setkáním Trnkobraní 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je 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soutěží v pojídání švestkových 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knedlík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Master </a:t>
            </a:r>
            <a:r>
              <a:rPr lang="cs-CZ" sz="2800" b="1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 Rock- Probíhají metalové a rockové koncerty. </a:t>
            </a:r>
          </a:p>
          <a:p>
            <a:endParaRPr lang="cs-CZ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18008"/>
            <a:ext cx="5173166" cy="1979466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Vizovické akce</a:t>
            </a:r>
            <a:endParaRPr lang="cs-CZ" sz="5400" dirty="0">
              <a:solidFill>
                <a:schemeClr val="bg1">
                  <a:lumMod val="75000"/>
                </a:schemeClr>
              </a:solidFill>
              <a:latin typeface="Exotic 350 DmBd AT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8500" y1="15294" x2="31500" y2="10294"/>
                        <a14:backgroundMark x1="18500" y1="15882" x2="18500" y2="45000"/>
                        <a14:backgroundMark x1="18500" y1="45000" x2="7500" y2="66176"/>
                        <a14:backgroundMark x1="11000" y1="72647" x2="14500" y2="72059"/>
                        <a14:backgroundMark x1="14500" y1="72059" x2="10750" y2="83824"/>
                        <a14:backgroundMark x1="12250" y1="87941" x2="20500" y2="81765"/>
                        <a14:backgroundMark x1="21750" y1="82941" x2="37000" y2="89706"/>
                        <a14:backgroundMark x1="72250" y1="88235" x2="85250" y2="81765"/>
                        <a14:backgroundMark x1="85250" y1="81765" x2="86000" y2="47647"/>
                        <a14:backgroundMark x1="73500" y1="11176" x2="86000" y2="15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588121" cy="2199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50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24" y="116632"/>
            <a:ext cx="2885176" cy="1686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6624736" cy="4464495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Škola má dvě budovy - „Stará škola“ na náměstí 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T.G.M 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byla postavena roku 1892. „Nová škola“ ve Školní ulici 790 byla postavena v roce 1950. </a:t>
            </a:r>
            <a:endParaRPr lang="cs-CZ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Škola 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má 43 pedagogických pracovníků, 12 správních zaměstnanců a 7 </a:t>
            </a: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kuchařek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>
                <a:solidFill>
                  <a:schemeClr val="bg1">
                    <a:lumMod val="75000"/>
                  </a:schemeClr>
                </a:solidFill>
              </a:rPr>
              <a:t>Vizovice mají také </a:t>
            </a:r>
            <a:r>
              <a:rPr lang="cs-CZ" sz="2800" b="1" dirty="0">
                <a:solidFill>
                  <a:schemeClr val="bg1">
                    <a:lumMod val="75000"/>
                  </a:schemeClr>
                </a:solidFill>
              </a:rPr>
              <a:t>Mateřskou školu. Provoz byl zahájen v roce 1968 a v roce 1983.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696744" cy="1080120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bg1">
                    <a:lumMod val="75000"/>
                  </a:schemeClr>
                </a:solidFill>
                <a:latin typeface="Exotic 350 DmBd AT" pitchFamily="2" charset="0"/>
              </a:rPr>
              <a:t>Vizovické školy</a:t>
            </a:r>
            <a:endParaRPr lang="cs-CZ" sz="6000" dirty="0">
              <a:solidFill>
                <a:schemeClr val="bg1">
                  <a:lumMod val="75000"/>
                </a:schemeClr>
              </a:solidFill>
              <a:latin typeface="Exotic 350 DmBd A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4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91">
        <p:circle/>
      </p:transition>
    </mc:Choice>
    <mc:Fallback xmlns="">
      <p:transition spd="slow" advTm="979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7|1.9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3|2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TC101859861[[fn=Veletrh]]</Template>
  <TotalTime>270</TotalTime>
  <Words>338</Words>
  <Application>Microsoft Office PowerPoint</Application>
  <PresentationFormat>Předvádění na obrazovce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Tradeshow</vt:lpstr>
      <vt:lpstr>MĚSTO VIZOVICE</vt:lpstr>
      <vt:lpstr>Vizovice</vt:lpstr>
      <vt:lpstr>Okolní obce Vizovic</vt:lpstr>
      <vt:lpstr>Zámek Vizovice</vt:lpstr>
      <vt:lpstr>Zámecká zahrada</vt:lpstr>
      <vt:lpstr>Nemocnice milosrdných bratří</vt:lpstr>
      <vt:lpstr>Vizovický kostel sv. Vavřince</vt:lpstr>
      <vt:lpstr>Vizovické akce</vt:lpstr>
      <vt:lpstr>Vizovické školy</vt:lpstr>
      <vt:lpstr>Městská knihovna</vt:lpstr>
      <vt:lpstr>Současnost</vt:lpstr>
      <vt:lpstr>Vizovické PEČIVO</vt:lpstr>
      <vt:lpstr>DĚKUJI ZA POZORNOST…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Vizovice</dc:title>
  <dc:creator>zak</dc:creator>
  <cp:lastModifiedBy>pcnt05</cp:lastModifiedBy>
  <cp:revision>31</cp:revision>
  <dcterms:created xsi:type="dcterms:W3CDTF">2012-10-24T08:58:09Z</dcterms:created>
  <dcterms:modified xsi:type="dcterms:W3CDTF">2013-01-07T08:22:31Z</dcterms:modified>
</cp:coreProperties>
</file>