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4" autoAdjust="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CC78-FDA9-454E-8D00-E7E970D334CE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4A82A-43FE-4857-A722-6F37B7E5C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92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A82A-43FE-4857-A722-6F37B7E5C3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EC99E5-24CD-4142-BDD9-830D6D94A31B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9C960B-B350-40AD-848B-A99E6590E32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Naše město a škola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Jakub Jakuba 9.C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87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ples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64566" y="2708920"/>
            <a:ext cx="4227914" cy="1175439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Předtančí žáci 8. a 9. tříd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K:\foto skola\ples 2012\IMG_8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6" y="2400605"/>
            <a:ext cx="3918857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K:\foto skola\ples 2012\IMG_9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67" y="3840765"/>
            <a:ext cx="3918857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podporuje </a:t>
            </a:r>
            <a:r>
              <a:rPr lang="cs-CZ" b="1" dirty="0">
                <a:solidFill>
                  <a:schemeClr val="tx1"/>
                </a:solidFill>
              </a:rPr>
              <a:t>rozvoje humanitních, duchovních a materiálních hodnot ve výchovně-vzdělávacím procesu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zkvalitňuje výchovně - vzdělávací </a:t>
            </a:r>
            <a:r>
              <a:rPr lang="cs-CZ" b="1" dirty="0">
                <a:solidFill>
                  <a:schemeClr val="tx1"/>
                </a:solidFill>
              </a:rPr>
              <a:t>práce ve škole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rozvíjí </a:t>
            </a:r>
            <a:r>
              <a:rPr lang="cs-CZ" b="1" dirty="0">
                <a:solidFill>
                  <a:schemeClr val="tx1"/>
                </a:solidFill>
              </a:rPr>
              <a:t>mezinárodní </a:t>
            </a:r>
            <a:r>
              <a:rPr lang="cs-CZ" b="1" dirty="0" smtClean="0">
                <a:solidFill>
                  <a:schemeClr val="tx1"/>
                </a:solidFill>
              </a:rPr>
              <a:t>spolupráci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zlepšuje </a:t>
            </a:r>
            <a:r>
              <a:rPr lang="cs-CZ" b="1" dirty="0">
                <a:solidFill>
                  <a:schemeClr val="tx1"/>
                </a:solidFill>
              </a:rPr>
              <a:t>studijních podmínek žáků a podmínek pracovníků školy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spolupracuje </a:t>
            </a:r>
            <a:r>
              <a:rPr lang="cs-CZ" b="1" dirty="0">
                <a:solidFill>
                  <a:schemeClr val="tx1"/>
                </a:solidFill>
              </a:rPr>
              <a:t>s jinými výchovně vzdělávacími </a:t>
            </a:r>
            <a:r>
              <a:rPr lang="cs-CZ" b="1" dirty="0" smtClean="0">
                <a:solidFill>
                  <a:schemeClr val="tx1"/>
                </a:solidFill>
              </a:rPr>
              <a:t>institucemi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NDF Pastelka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408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347961" y="3556001"/>
            <a:ext cx="64008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Jakub Jakuba 9.C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503437"/>
            <a:ext cx="8229600" cy="4525963"/>
          </a:xfrm>
        </p:spPr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Vizovice </a:t>
            </a:r>
            <a:r>
              <a:rPr lang="cs-CZ" sz="2800" b="1" dirty="0" smtClean="0">
                <a:solidFill>
                  <a:schemeClr val="tx1"/>
                </a:solidFill>
              </a:rPr>
              <a:t>jsou </a:t>
            </a:r>
            <a:r>
              <a:rPr lang="cs-CZ" sz="2800" b="1" dirty="0">
                <a:solidFill>
                  <a:schemeClr val="tx1"/>
                </a:solidFill>
              </a:rPr>
              <a:t>město v okrese Zlín ve Zlínskem </a:t>
            </a:r>
            <a:r>
              <a:rPr lang="cs-CZ" sz="2800" b="1" dirty="0" smtClean="0">
                <a:solidFill>
                  <a:schemeClr val="tx1"/>
                </a:solidFill>
              </a:rPr>
              <a:t>kraji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Dominantou města je barokní </a:t>
            </a:r>
            <a:r>
              <a:rPr lang="cs-CZ" sz="2800" b="1" dirty="0" smtClean="0">
                <a:solidFill>
                  <a:schemeClr val="tx1"/>
                </a:solidFill>
              </a:rPr>
              <a:t>zámek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jsou </a:t>
            </a:r>
            <a:r>
              <a:rPr lang="cs-CZ" sz="2800" b="1" dirty="0">
                <a:solidFill>
                  <a:schemeClr val="tx1"/>
                </a:solidFill>
              </a:rPr>
              <a:t>zde dvě trojúhelníková </a:t>
            </a:r>
            <a:r>
              <a:rPr lang="cs-CZ" sz="2800" b="1" dirty="0" smtClean="0">
                <a:solidFill>
                  <a:schemeClr val="tx1"/>
                </a:solidFill>
              </a:rPr>
              <a:t>náměstí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kostel </a:t>
            </a:r>
            <a:r>
              <a:rPr lang="cs-CZ" sz="2800" b="1" dirty="0">
                <a:solidFill>
                  <a:schemeClr val="tx1"/>
                </a:solidFill>
              </a:rPr>
              <a:t>a nemocnice z 18. století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O našem městě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a/a3/Vizovice_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4591421"/>
            <a:ext cx="2770585" cy="20779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mbvizovice.cz/imagal/im_204-0439_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92160"/>
            <a:ext cx="2769600" cy="2077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</a:rPr>
              <a:t>Osada Vizovice byla založena </a:t>
            </a:r>
            <a:r>
              <a:rPr lang="cs-CZ" sz="2800" b="1" dirty="0" smtClean="0">
                <a:solidFill>
                  <a:schemeClr val="tx1"/>
                </a:solidFill>
              </a:rPr>
              <a:t>ještě </a:t>
            </a:r>
            <a:r>
              <a:rPr lang="cs-CZ" sz="2800" b="1" dirty="0">
                <a:solidFill>
                  <a:schemeClr val="tx1"/>
                </a:solidFill>
              </a:rPr>
              <a:t>před rokem </a:t>
            </a:r>
            <a:r>
              <a:rPr lang="cs-CZ" sz="2800" b="1" dirty="0" smtClean="0">
                <a:solidFill>
                  <a:schemeClr val="tx1"/>
                </a:solidFill>
              </a:rPr>
              <a:t>864</a:t>
            </a:r>
          </a:p>
          <a:p>
            <a:pPr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</a:rPr>
              <a:t>První písemná známka o Vizovicích je z roku 1261 v Zakládací listině kláštera </a:t>
            </a:r>
            <a:r>
              <a:rPr lang="cs-CZ" sz="2800" b="1" dirty="0" err="1" smtClean="0">
                <a:solidFill>
                  <a:schemeClr val="tx1"/>
                </a:solidFill>
              </a:rPr>
              <a:t>Smilheim</a:t>
            </a:r>
            <a:r>
              <a:rPr lang="cs-CZ" sz="2800" b="1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800" b="1" dirty="0" smtClean="0">
                <a:solidFill>
                  <a:schemeClr val="tx1"/>
                </a:solidFill>
              </a:rPr>
              <a:t>Roku 1570 byly </a:t>
            </a:r>
            <a:r>
              <a:rPr lang="cs-CZ" sz="2800" b="1" dirty="0">
                <a:solidFill>
                  <a:schemeClr val="tx1"/>
                </a:solidFill>
              </a:rPr>
              <a:t>Vizovice císařem </a:t>
            </a:r>
            <a:r>
              <a:rPr lang="cs-CZ" sz="2800" b="1" dirty="0" smtClean="0">
                <a:solidFill>
                  <a:schemeClr val="tx1"/>
                </a:solidFill>
              </a:rPr>
              <a:t>Maxmilián II</a:t>
            </a:r>
            <a:r>
              <a:rPr lang="cs-CZ" sz="2800" b="1" dirty="0">
                <a:solidFill>
                  <a:schemeClr val="tx1"/>
                </a:solidFill>
              </a:rPr>
              <a:t>. povýšeny na </a:t>
            </a:r>
            <a:r>
              <a:rPr lang="cs-CZ" sz="2800" b="1" dirty="0" smtClean="0">
                <a:solidFill>
                  <a:schemeClr val="tx1"/>
                </a:solidFill>
              </a:rPr>
              <a:t>město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Historie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Kostel sv. Vavřince a Zámek Vizovice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upload.wikimedia.org/wikipedia/commons/b/b7/Kostel_sv._Vav%C5%99ince_Vizo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652712" cy="35194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a/a3/Vizovice_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58126"/>
            <a:ext cx="4056385" cy="30422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>
            <a:noAutofit/>
          </a:bodyPr>
          <a:lstStyle/>
          <a:p>
            <a:r>
              <a:rPr lang="cs-CZ" sz="2800" b="1" dirty="0"/>
              <a:t>Zámek </a:t>
            </a:r>
            <a:r>
              <a:rPr lang="cs-CZ" sz="2800" b="1" dirty="0" smtClean="0"/>
              <a:t>vznikl </a:t>
            </a:r>
            <a:r>
              <a:rPr lang="cs-CZ" sz="2800" b="1" dirty="0"/>
              <a:t>v polovině 18. století na místě bývalého cisterciáckého </a:t>
            </a:r>
            <a:r>
              <a:rPr lang="cs-CZ" sz="2800" b="1" dirty="0" smtClean="0"/>
              <a:t>kláštera. </a:t>
            </a:r>
          </a:p>
          <a:p>
            <a:r>
              <a:rPr lang="cs-CZ" sz="2800" b="1" dirty="0" smtClean="0"/>
              <a:t>Je </a:t>
            </a:r>
            <a:r>
              <a:rPr lang="cs-CZ" sz="2800" b="1" dirty="0"/>
              <a:t>to dvoupatrová budova se třemi křídly ve tvaru </a:t>
            </a:r>
            <a:r>
              <a:rPr lang="cs-CZ" sz="2800" b="1" dirty="0" smtClean="0"/>
              <a:t>U </a:t>
            </a:r>
            <a:r>
              <a:rPr lang="cs-CZ" sz="2800" b="1" dirty="0"/>
              <a:t>postavená </a:t>
            </a:r>
            <a:r>
              <a:rPr lang="cs-CZ" sz="2800" b="1" dirty="0" smtClean="0"/>
              <a:t>ve francouzském </a:t>
            </a:r>
            <a:r>
              <a:rPr lang="cs-CZ" sz="2800" b="1" dirty="0"/>
              <a:t>barokním stylu</a:t>
            </a:r>
            <a:r>
              <a:rPr lang="cs-CZ" sz="2800" b="1" dirty="0" smtClean="0"/>
              <a:t>.</a:t>
            </a:r>
          </a:p>
          <a:p>
            <a:r>
              <a:rPr lang="cs-CZ" sz="2800" b="1" dirty="0" smtClean="0"/>
              <a:t>V 2. </a:t>
            </a:r>
            <a:r>
              <a:rPr lang="cs-CZ" sz="2800" b="1" dirty="0"/>
              <a:t>polovině 18. století byla dokončena zámecká zahrada - anglický a francouzský park se sochařskou výzdobou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Zámek Vizovice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3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Byl postaven v  barokním děkanském stylu v roce 1792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Kostel sv. Vavřince</a:t>
            </a:r>
            <a:endParaRPr lang="cs-CZ" b="1" dirty="0"/>
          </a:p>
        </p:txBody>
      </p:sp>
      <p:pic>
        <p:nvPicPr>
          <p:cNvPr id="4" name="Picture 2" descr="http://upload.wikimedia.org/wikipedia/commons/b/b7/Kostel_sv._Vav%C5%99ince_Vizo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56" y="3573016"/>
            <a:ext cx="2333780" cy="30963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496" y="1916832"/>
            <a:ext cx="5184576" cy="1330408"/>
          </a:xfrm>
        </p:spPr>
        <p:txBody>
          <a:bodyPr>
            <a:noAutofit/>
          </a:bodyPr>
          <a:lstStyle/>
          <a:p>
            <a:r>
              <a:rPr lang="cs-CZ" sz="2400" b="1" dirty="0" err="1">
                <a:solidFill>
                  <a:schemeClr val="tx1"/>
                </a:solidFill>
                <a:latin typeface="Calibri" pitchFamily="34" charset="0"/>
              </a:rPr>
              <a:t>Distrillery</a:t>
            </a:r>
            <a:r>
              <a:rPr lang="cs-CZ" sz="2400" b="1" dirty="0">
                <a:solidFill>
                  <a:schemeClr val="tx1"/>
                </a:solidFill>
                <a:latin typeface="Calibri" pitchFamily="34" charset="0"/>
              </a:rPr>
              <a:t> Land firmy Rudolf Jelínek, a.s. představuje historii a současnost výroby tradičních ovocných destilátů ve Vizovicích</a:t>
            </a:r>
            <a:r>
              <a:rPr lang="cs-CZ" sz="3200" b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84" y="2739138"/>
            <a:ext cx="3491880" cy="12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6" y="3343363"/>
            <a:ext cx="4525483" cy="318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52" y="4063049"/>
            <a:ext cx="3283060" cy="246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771800" y="620688"/>
            <a:ext cx="3302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Rudolf Jelínek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6304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Vizovice jsou městem s tradicí: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pálení slivovice – firma R. Jelínek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Trnkobraní </a:t>
            </a:r>
            <a:r>
              <a:rPr lang="cs-CZ" sz="2800" b="1" dirty="0">
                <a:solidFill>
                  <a:schemeClr val="tx1"/>
                </a:solidFill>
              </a:rPr>
              <a:t>se soutěží v pojídání švestkových </a:t>
            </a:r>
            <a:r>
              <a:rPr lang="cs-CZ" sz="2800" b="1" dirty="0" smtClean="0">
                <a:solidFill>
                  <a:schemeClr val="tx1"/>
                </a:solidFill>
              </a:rPr>
              <a:t>knedlíků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folkovým </a:t>
            </a:r>
            <a:r>
              <a:rPr lang="cs-CZ" sz="2800" b="1" dirty="0">
                <a:solidFill>
                  <a:schemeClr val="tx1"/>
                </a:solidFill>
              </a:rPr>
              <a:t>festivalem „Valašský </a:t>
            </a:r>
            <a:r>
              <a:rPr lang="cs-CZ" sz="2800" b="1" dirty="0" err="1" smtClean="0">
                <a:solidFill>
                  <a:schemeClr val="tx1"/>
                </a:solidFill>
              </a:rPr>
              <a:t>frgál</a:t>
            </a:r>
            <a:r>
              <a:rPr lang="cs-CZ" sz="2800" b="1" dirty="0" smtClean="0">
                <a:solidFill>
                  <a:schemeClr val="tx1"/>
                </a:solidFill>
              </a:rPr>
              <a:t>“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rockovým </a:t>
            </a:r>
            <a:r>
              <a:rPr lang="cs-CZ" sz="2800" b="1" dirty="0">
                <a:solidFill>
                  <a:schemeClr val="tx1"/>
                </a:solidFill>
              </a:rPr>
              <a:t>festivalem </a:t>
            </a:r>
            <a:r>
              <a:rPr lang="cs-CZ" sz="2800" b="1" dirty="0" err="1">
                <a:solidFill>
                  <a:schemeClr val="tx1"/>
                </a:solidFill>
              </a:rPr>
              <a:t>Masters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of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</a:rPr>
              <a:t>Rock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780928"/>
            <a:ext cx="8568951" cy="3672408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Základní škola ve Vizovicích byla zřízena jako právní subjekt  1</a:t>
            </a:r>
            <a:r>
              <a:rPr lang="cs-CZ" sz="2800" b="1" dirty="0" smtClean="0">
                <a:solidFill>
                  <a:schemeClr val="tx1"/>
                </a:solidFill>
              </a:rPr>
              <a:t>. 1</a:t>
            </a:r>
            <a:r>
              <a:rPr lang="cs-CZ" sz="2800" b="1" dirty="0">
                <a:solidFill>
                  <a:schemeClr val="tx1"/>
                </a:solidFill>
              </a:rPr>
              <a:t>. 1994.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Je </a:t>
            </a:r>
            <a:r>
              <a:rPr lang="cs-CZ" sz="2800" b="1" dirty="0">
                <a:solidFill>
                  <a:schemeClr val="tx1"/>
                </a:solidFill>
              </a:rPr>
              <a:t>umístěna ve dvou budovách. </a:t>
            </a: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chemeClr val="tx1"/>
                </a:solidFill>
              </a:rPr>
              <a:t>Starší </a:t>
            </a:r>
            <a:r>
              <a:rPr lang="cs-CZ" sz="2800" b="1" dirty="0">
                <a:solidFill>
                  <a:schemeClr val="tx1"/>
                </a:solidFill>
              </a:rPr>
              <a:t>budova, z r. 1892 </a:t>
            </a:r>
            <a:r>
              <a:rPr lang="cs-CZ" sz="2800" b="1" dirty="0" smtClean="0">
                <a:solidFill>
                  <a:schemeClr val="tx1"/>
                </a:solidFill>
              </a:rPr>
              <a:t>("</a:t>
            </a:r>
            <a:r>
              <a:rPr lang="cs-CZ" sz="2800" b="1" dirty="0">
                <a:solidFill>
                  <a:schemeClr val="tx1"/>
                </a:solidFill>
              </a:rPr>
              <a:t>stará škola</a:t>
            </a:r>
            <a:r>
              <a:rPr lang="cs-CZ" sz="2800" b="1" dirty="0" smtClean="0">
                <a:solidFill>
                  <a:schemeClr val="tx1"/>
                </a:solidFill>
              </a:rPr>
              <a:t>")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Druhou budovu školy ("nová škola“). 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ZŠ Vizovice již více než 30 let spolupracuje se ZŠ Vrbové na Slovensku.</a:t>
            </a:r>
            <a:r>
              <a:rPr lang="cs-CZ" sz="2500" b="1" dirty="0" smtClean="0">
                <a:solidFill>
                  <a:schemeClr val="tx1"/>
                </a:solidFill>
              </a:rPr>
              <a:t/>
            </a:r>
            <a:br>
              <a:rPr lang="cs-CZ" sz="2500" b="1" dirty="0" smtClean="0">
                <a:solidFill>
                  <a:schemeClr val="tx1"/>
                </a:solidFill>
              </a:rPr>
            </a:br>
            <a:endParaRPr lang="cs-CZ" sz="2500" b="1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Vizovická škola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191</TotalTime>
  <Words>261</Words>
  <Application>Microsoft Office PowerPoint</Application>
  <PresentationFormat>Předvádění na obrazovce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Vlnění</vt:lpstr>
      <vt:lpstr>Naše město a škola</vt:lpstr>
      <vt:lpstr>O našem městě</vt:lpstr>
      <vt:lpstr>Historie</vt:lpstr>
      <vt:lpstr>Kostel sv. Vavřince a Zámek Vizovice</vt:lpstr>
      <vt:lpstr>Zámek Vizovice</vt:lpstr>
      <vt:lpstr>Kostel sv. Vavřince</vt:lpstr>
      <vt:lpstr>Distrillery Land firmy Rudolf Jelínek, a.s. představuje historii a současnost výroby tradičních ovocných destilátů ve Vizovicích.</vt:lpstr>
      <vt:lpstr>Tradice</vt:lpstr>
      <vt:lpstr>Vizovická škola</vt:lpstr>
      <vt:lpstr>Školní ples</vt:lpstr>
      <vt:lpstr>NDF Pastelka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město a škola</dc:title>
  <dc:creator>zak</dc:creator>
  <cp:lastModifiedBy>pcnt05</cp:lastModifiedBy>
  <cp:revision>29</cp:revision>
  <dcterms:created xsi:type="dcterms:W3CDTF">2012-11-01T07:05:10Z</dcterms:created>
  <dcterms:modified xsi:type="dcterms:W3CDTF">2013-01-07T08:29:26Z</dcterms:modified>
</cp:coreProperties>
</file>