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EF8DB0-8B52-480D-9A09-149BC02AAE4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0CF692-C52F-49BA-B4D2-F70A6F9325E9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8000" dirty="0" smtClean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alloon Bd AT" pitchFamily="2" charset="0"/>
              </a:rPr>
              <a:t>Naše město</a:t>
            </a:r>
            <a:br>
              <a:rPr lang="cs-CZ" sz="8000" dirty="0" smtClean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alloon Bd AT" pitchFamily="2" charset="0"/>
              </a:rPr>
            </a:br>
            <a:r>
              <a:rPr lang="cs-CZ" sz="8000" dirty="0" smtClean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alloon Bd AT" pitchFamily="2" charset="0"/>
              </a:rPr>
              <a:t>Vizovice</a:t>
            </a:r>
            <a:br>
              <a:rPr lang="cs-CZ" sz="8000" dirty="0" smtClean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alloon Bd AT" pitchFamily="2" charset="0"/>
              </a:rPr>
            </a:br>
            <a:endParaRPr lang="cs-CZ" sz="8000" dirty="0">
              <a:ln/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alloon Bd AT" pitchFamily="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51920" y="5445224"/>
            <a:ext cx="54360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4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alloon Bd AT" pitchFamily="2" charset="0"/>
                <a:ea typeface="+mj-ea"/>
                <a:cs typeface="+mj-cs"/>
              </a:rPr>
              <a:t>Kristýna Pšenčíková 9.B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78542"/>
            <a:ext cx="3747939" cy="236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12033"/>
            <a:ext cx="2794525" cy="369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4746">
        <p14:honeycomb/>
      </p:transition>
    </mc:Choice>
    <mc:Fallback xmlns="">
      <p:transition spd="slow" advClick="0" advTm="4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764704"/>
            <a:ext cx="8435280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  <a:ea typeface="+mj-ea"/>
                <a:cs typeface="+mj-cs"/>
              </a:rPr>
              <a:t>Děkuji</a:t>
            </a:r>
            <a:r>
              <a:rPr lang="cs-C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 </a:t>
            </a:r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  <a:ea typeface="+mj-ea"/>
                <a:cs typeface="+mj-cs"/>
              </a:rPr>
              <a:t>za pozornost!</a:t>
            </a:r>
          </a:p>
          <a:p>
            <a:endParaRPr lang="cs-CZ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lloon Bd AT" pitchFamily="2" charset="0"/>
            </a:endParaRPr>
          </a:p>
          <a:p>
            <a:pPr marL="0" indent="0">
              <a:buNone/>
            </a:pPr>
            <a:r>
              <a:rPr lang="cs-C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	</a:t>
            </a:r>
            <a:r>
              <a:rPr lang="cs-CZ" sz="5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  <a:ea typeface="+mj-ea"/>
                <a:cs typeface="+mj-cs"/>
              </a:rPr>
              <a:t>Autor: Kristýna Pšenčíková</a:t>
            </a:r>
          </a:p>
        </p:txBody>
      </p:sp>
    </p:spTree>
    <p:extLst>
      <p:ext uri="{BB962C8B-B14F-4D97-AF65-F5344CB8AC3E}">
        <p14:creationId xmlns:p14="http://schemas.microsoft.com/office/powerpoint/2010/main" val="8157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6"/>
    </mc:Choice>
    <mc:Fallback xmlns="">
      <p:transition spd="slow" advTm="470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656" y="163920"/>
            <a:ext cx="8229600" cy="1524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Vizovice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08509"/>
            <a:ext cx="7776864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tx1">
                    <a:lumMod val="50000"/>
                  </a:schemeClr>
                </a:solidFill>
              </a:rPr>
              <a:t>Historické </a:t>
            </a:r>
            <a:r>
              <a:rPr lang="cs-CZ" sz="2800" b="1" dirty="0">
                <a:solidFill>
                  <a:schemeClr val="tx1">
                    <a:lumMod val="50000"/>
                  </a:schemeClr>
                </a:solidFill>
              </a:rPr>
              <a:t>jádro je městskou památkovou zónou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cs-CZ" sz="2800" b="1" dirty="0">
                <a:solidFill>
                  <a:schemeClr val="tx1">
                    <a:lumMod val="50000"/>
                  </a:schemeClr>
                </a:solidFill>
              </a:rPr>
              <a:t>Dominantou města je barokní zámek, jsou zde dvě trojúhelníková náměstí, kostel a nemocnice z 18. století.</a:t>
            </a:r>
          </a:p>
          <a:p>
            <a:endParaRPr lang="cs-CZ" sz="2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t-BR" sz="2800" b="1" dirty="0">
                <a:solidFill>
                  <a:schemeClr val="tx1">
                    <a:lumMod val="50000"/>
                  </a:schemeClr>
                </a:solidFill>
              </a:rPr>
              <a:t>V roce 2011 zde žilo přes 4 tisíce obyvatel.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Nachází </a:t>
            </a:r>
            <a:r>
              <a:rPr lang="pt-BR" sz="2800" b="1" dirty="0">
                <a:solidFill>
                  <a:schemeClr val="tx1">
                    <a:lumMod val="50000"/>
                  </a:schemeClr>
                </a:solidFill>
              </a:rPr>
              <a:t>se zde 1 271 domů</a:t>
            </a:r>
            <a:endParaRPr lang="cs-CZ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7850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3483"/>
            <a:ext cx="1601913" cy="181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69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6215">
        <p14:honeycomb/>
      </p:transition>
    </mc:Choice>
    <mc:Fallback xmlns="">
      <p:transition spd="slow" advTm="16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2527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7704856" cy="446449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První písemná známka o Vizovicích je z roku 1261 v Zakládací listině kláštera Smilheim</a:t>
            </a:r>
          </a:p>
          <a:p>
            <a:endParaRPr lang="cs-CZ" sz="24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Roku 1570 byly Vizovice císařem Maxmiliánem II. povýšeny na město</a:t>
            </a:r>
          </a:p>
          <a:p>
            <a:endParaRPr lang="cs-CZ" sz="24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V červnu roku 1848 se ve Vizovicích konaly první volby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94164"/>
            <a:ext cx="2896741" cy="174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930916"/>
      </p:ext>
    </p:extLst>
  </p:cSld>
  <p:clrMapOvr>
    <a:masterClrMapping/>
  </p:clrMapOvr>
  <p:transition spd="slow" advTm="1665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72616" y="116632"/>
            <a:ext cx="8435280" cy="15144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Zámek Vizovice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916832"/>
            <a:ext cx="6912768" cy="4320480"/>
          </a:xfrm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chemeClr val="tx1">
                    <a:lumMod val="50000"/>
                  </a:schemeClr>
                </a:solidFill>
              </a:rPr>
              <a:t>Zámek ve Vizovicích vznikl v polovině 18. století na místě bývalého cisterciáckého </a:t>
            </a:r>
            <a:r>
              <a:rPr lang="cs-CZ" sz="2600" b="1" dirty="0" smtClean="0">
                <a:solidFill>
                  <a:schemeClr val="tx1">
                    <a:lumMod val="50000"/>
                  </a:schemeClr>
                </a:solidFill>
              </a:rPr>
              <a:t>kláštera</a:t>
            </a:r>
          </a:p>
          <a:p>
            <a:endParaRPr lang="cs-CZ" sz="2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600" b="1" dirty="0">
                <a:solidFill>
                  <a:schemeClr val="tx1">
                    <a:lumMod val="50000"/>
                  </a:schemeClr>
                </a:solidFill>
              </a:rPr>
              <a:t>Nechal jej postavit Heřman Hannibal z </a:t>
            </a:r>
            <a:r>
              <a:rPr lang="cs-CZ" sz="2600" b="1" dirty="0" err="1">
                <a:solidFill>
                  <a:schemeClr val="tx1">
                    <a:lumMod val="50000"/>
                  </a:schemeClr>
                </a:solidFill>
              </a:rPr>
              <a:t>Blümengenu</a:t>
            </a:r>
            <a:endParaRPr lang="cs-CZ" sz="26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3270736" cy="218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35" y="188640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0928"/>
            <a:ext cx="1656184" cy="124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21363"/>
            <a:ext cx="3222287" cy="215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530703"/>
      </p:ext>
    </p:extLst>
  </p:cSld>
  <p:clrMapOvr>
    <a:masterClrMapping/>
  </p:clrMapOvr>
  <p:transition spd="slow" advClick="0" advTm="1961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8795"/>
            <a:ext cx="7467600" cy="1411818"/>
          </a:xfrm>
        </p:spPr>
        <p:txBody>
          <a:bodyPr vert="horz" anchor="b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Součastnost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7696365" cy="3666720"/>
          </a:xfrm>
        </p:spPr>
        <p:txBody>
          <a:bodyPr>
            <a:noAutofit/>
          </a:bodyPr>
          <a:lstStyle/>
          <a:p>
            <a:endParaRPr lang="cs-CZ" sz="2000" b="1" u="sng" dirty="0" smtClean="0">
              <a:solidFill>
                <a:schemeClr val="tx1">
                  <a:lumMod val="50000"/>
                </a:schemeClr>
              </a:solidFill>
              <a:latin typeface="Balloon Bd AT" pitchFamily="2" charset="0"/>
            </a:endParaRPr>
          </a:p>
          <a:p>
            <a:r>
              <a:rPr lang="cs-CZ" sz="2000" b="1" u="sng" dirty="0" smtClean="0">
                <a:solidFill>
                  <a:schemeClr val="tx1">
                    <a:lumMod val="50000"/>
                  </a:schemeClr>
                </a:solidFill>
                <a:latin typeface="Balloon Bd AT" pitchFamily="2" charset="0"/>
              </a:rPr>
              <a:t>Vizovice jsou městem s tradicí: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cs-CZ" sz="2000" b="1" dirty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cs-CZ" sz="2000" b="1" dirty="0" smtClean="0">
                <a:solidFill>
                  <a:schemeClr val="tx1">
                    <a:lumMod val="50000"/>
                  </a:schemeClr>
                </a:solidFill>
              </a:rPr>
              <a:t>álení slivovice</a:t>
            </a:r>
          </a:p>
          <a:p>
            <a:endParaRPr lang="cs-CZ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tx1">
                    <a:lumMod val="50000"/>
                  </a:schemeClr>
                </a:solidFill>
              </a:rPr>
              <a:t>Tradičním kulturním setkáním Trnkobraní</a:t>
            </a:r>
          </a:p>
          <a:p>
            <a:endParaRPr lang="cs-CZ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tx1">
                    <a:lumMod val="50000"/>
                  </a:schemeClr>
                </a:solidFill>
              </a:rPr>
              <a:t>R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ockovým festivalem Masters of Rock</a:t>
            </a:r>
            <a:endParaRPr lang="cs-CZ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cs-CZ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tx1">
                    <a:lumMod val="50000"/>
                  </a:schemeClr>
                </a:solidFill>
              </a:rPr>
              <a:t>Tradiční výrobou figurek vizovického pečiva</a:t>
            </a:r>
          </a:p>
          <a:p>
            <a:endParaRPr lang="cs-CZ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tx1">
                    <a:lumMod val="50000"/>
                  </a:schemeClr>
                </a:solidFill>
              </a:rPr>
              <a:t>Sklářských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</a:rPr>
              <a:t>výrobků sklárny Glass Atelier Morava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040">
            <a:off x="6046122" y="2691131"/>
            <a:ext cx="3000394" cy="10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93980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60648"/>
            <a:ext cx="15121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379">
            <a:off x="3556411" y="1966559"/>
            <a:ext cx="3216185" cy="74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0867518"/>
      </p:ext>
    </p:extLst>
  </p:cSld>
  <p:clrMapOvr>
    <a:masterClrMapping/>
  </p:clrMapOvr>
  <p:transition spd="slow" advTm="165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Masters</a:t>
            </a:r>
            <a:r>
              <a:rPr lang="cs-CZ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alloon Bd AT" pitchFamily="2" charset="0"/>
              </a:rPr>
              <a:t> </a:t>
            </a:r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of rock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064896" cy="4322526"/>
          </a:xfr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cs-CZ" sz="3000" b="1" dirty="0" err="1">
                <a:solidFill>
                  <a:schemeClr val="tx1">
                    <a:lumMod val="50000"/>
                  </a:schemeClr>
                </a:solidFill>
              </a:rPr>
              <a:t>Masters</a:t>
            </a:r>
            <a:r>
              <a:rPr lang="cs-CZ" sz="3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3000" b="1" dirty="0" err="1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cs-CZ" sz="3000" b="1" dirty="0">
                <a:solidFill>
                  <a:schemeClr val="tx1">
                    <a:lumMod val="50000"/>
                  </a:schemeClr>
                </a:solidFill>
              </a:rPr>
              <a:t> Rock je největší mezinárodní rockový open-air festival v ČR</a:t>
            </a:r>
          </a:p>
          <a:p>
            <a:endParaRPr lang="cs-CZ" sz="30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3000" b="1" dirty="0">
                <a:solidFill>
                  <a:schemeClr val="tx1">
                    <a:lumMod val="50000"/>
                  </a:schemeClr>
                </a:solidFill>
              </a:rPr>
              <a:t>Na festivalu vystupují především zahraniční rockové a metalové kapely.</a:t>
            </a:r>
          </a:p>
          <a:p>
            <a:pPr marL="0" indent="0">
              <a:buNone/>
            </a:pPr>
            <a:endParaRPr lang="cs-CZ" sz="3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3098264" cy="206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2520280" cy="22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98471"/>
      </p:ext>
    </p:extLst>
  </p:cSld>
  <p:clrMapOvr>
    <a:masterClrMapping/>
  </p:clrMapOvr>
  <p:transition spd="slow" advTm="1299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5632" cy="1332079"/>
          </a:xfr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Rudolf</a:t>
            </a:r>
            <a:r>
              <a:rPr lang="cs-CZ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 </a:t>
            </a:r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jelínek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7848872" cy="4127812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Akciová společnost RUDOLF JELÍNEK se zabývá výrobou alkoholických nápojů, zejména destilátů. </a:t>
            </a:r>
          </a:p>
          <a:p>
            <a:endParaRPr lang="cs-CZ" sz="24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Tradice výroby ovocných destilátů ve Vizovicích sahá až do roku 1585.</a:t>
            </a:r>
          </a:p>
          <a:p>
            <a:endParaRPr lang="cs-CZ" sz="24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 Samotná společnost vznikla na konci předminulého století, </a:t>
            </a:r>
            <a:r>
              <a:rPr lang="cs-CZ" sz="2400" b="1" dirty="0" smtClean="0">
                <a:solidFill>
                  <a:schemeClr val="tx1">
                    <a:lumMod val="50000"/>
                  </a:schemeClr>
                </a:solidFill>
              </a:rPr>
              <a:t>v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roce 1894.</a:t>
            </a:r>
          </a:p>
          <a:p>
            <a:endParaRPr lang="cs-CZ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80" y="5733256"/>
            <a:ext cx="36901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9174"/>
            <a:ext cx="2424659" cy="181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824932"/>
      </p:ext>
    </p:extLst>
  </p:cSld>
  <p:clrMapOvr>
    <a:masterClrMapping/>
  </p:clrMapOvr>
  <p:transition spd="slow" advTm="112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79416" y="260648"/>
            <a:ext cx="8789128" cy="1368152"/>
          </a:xfr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Glass</a:t>
            </a:r>
            <a:r>
              <a:rPr lang="cs-CZ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 </a:t>
            </a:r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Atelier</a:t>
            </a:r>
            <a:r>
              <a:rPr lang="cs-CZ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 </a:t>
            </a:r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Morava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76144" y="1988840"/>
            <a:ext cx="7755632" cy="449393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50000"/>
                  </a:schemeClr>
                </a:solidFill>
              </a:rPr>
              <a:t>První soukromá sklářská huť v Čechách postavená po listopadu </a:t>
            </a:r>
            <a:r>
              <a:rPr lang="cs-CZ" b="1" dirty="0" smtClean="0">
                <a:solidFill>
                  <a:schemeClr val="tx1">
                    <a:lumMod val="50000"/>
                  </a:schemeClr>
                </a:solidFill>
              </a:rPr>
              <a:t>1989</a:t>
            </a:r>
          </a:p>
          <a:p>
            <a:endParaRPr lang="cs-CZ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tx1">
                    <a:lumMod val="50000"/>
                  </a:schemeClr>
                </a:solidFill>
              </a:rPr>
              <a:t>Vybavena </a:t>
            </a:r>
            <a:r>
              <a:rPr lang="cs-CZ" b="1" dirty="0">
                <a:solidFill>
                  <a:schemeClr val="tx1">
                    <a:lumMod val="50000"/>
                  </a:schemeClr>
                </a:solidFill>
              </a:rPr>
              <a:t>je nejmodernějšími tavícími agregáty s ekologicky čistým </a:t>
            </a:r>
            <a:r>
              <a:rPr lang="cs-CZ" b="1" dirty="0" smtClean="0">
                <a:solidFill>
                  <a:schemeClr val="tx1">
                    <a:lumMod val="50000"/>
                  </a:schemeClr>
                </a:solidFill>
              </a:rPr>
              <a:t>provozem.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71538" y="412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4527251" cy="16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1" b="16171"/>
          <a:stretch/>
        </p:blipFill>
        <p:spPr bwMode="auto">
          <a:xfrm>
            <a:off x="5796136" y="4783792"/>
            <a:ext cx="2926222" cy="197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84264"/>
      </p:ext>
    </p:extLst>
  </p:cSld>
  <p:clrMapOvr>
    <a:masterClrMapping/>
  </p:clrMapOvr>
  <p:transition spd="slow" advTm="1145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35256" cy="135902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NAŠE</a:t>
            </a:r>
            <a:r>
              <a:rPr lang="cs-CZ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alloon Bd AT" pitchFamily="2" charset="0"/>
              </a:rPr>
              <a:t> </a:t>
            </a:r>
            <a:r>
              <a:rPr lang="cs-CZ" sz="8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loon Bd AT" pitchFamily="2" charset="0"/>
              </a:rPr>
              <a:t>ŠKOLA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412776"/>
            <a:ext cx="8057504" cy="5040560"/>
          </a:xfrm>
        </p:spPr>
        <p:txBody>
          <a:bodyPr>
            <a:normAutofit/>
          </a:bodyPr>
          <a:lstStyle/>
          <a:p>
            <a:endParaRPr lang="cs-CZ" sz="2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Základní škola ve Vizovicích </a:t>
            </a:r>
            <a:r>
              <a:rPr lang="cs-CZ" sz="2400" b="1" dirty="0" smtClean="0">
                <a:solidFill>
                  <a:schemeClr val="tx1">
                    <a:lumMod val="50000"/>
                  </a:schemeClr>
                </a:solidFill>
              </a:rPr>
              <a:t>je umístěna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ve dvou budovách. Starší budova, z r. 1892 </a:t>
            </a:r>
            <a:r>
              <a:rPr lang="cs-CZ" sz="2400" b="1" dirty="0" smtClean="0">
                <a:solidFill>
                  <a:schemeClr val="tx1">
                    <a:lumMod val="50000"/>
                  </a:schemeClr>
                </a:solidFill>
              </a:rPr>
              <a:t>(přezdívaná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"stará škola</a:t>
            </a:r>
            <a:r>
              <a:rPr lang="cs-CZ" sz="2400" b="1" dirty="0" smtClean="0">
                <a:solidFill>
                  <a:schemeClr val="tx1">
                    <a:lumMod val="50000"/>
                  </a:schemeClr>
                </a:solidFill>
              </a:rPr>
              <a:t>"). </a:t>
            </a:r>
            <a:endParaRPr lang="cs-CZ" sz="2400" dirty="0"/>
          </a:p>
          <a:p>
            <a:r>
              <a:rPr lang="cs-CZ" sz="2400" b="1" dirty="0" smtClean="0">
                <a:solidFill>
                  <a:schemeClr val="tx1">
                    <a:lumMod val="50000"/>
                  </a:schemeClr>
                </a:solidFill>
              </a:rPr>
              <a:t>Druhou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budovu školy ("nová škola") naleznete na ul. </a:t>
            </a:r>
            <a:r>
              <a:rPr lang="cs-CZ" sz="2400" b="1" dirty="0" smtClean="0">
                <a:solidFill>
                  <a:schemeClr val="tx1">
                    <a:lumMod val="50000"/>
                  </a:schemeClr>
                </a:solidFill>
              </a:rPr>
              <a:t>Školní</a:t>
            </a:r>
          </a:p>
          <a:p>
            <a:r>
              <a:rPr lang="cs-CZ" sz="2400" b="1" dirty="0" smtClean="0">
                <a:solidFill>
                  <a:schemeClr val="tx1">
                    <a:lumMod val="50000"/>
                  </a:schemeClr>
                </a:solidFill>
              </a:rPr>
              <a:t>V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letošním školním roce se otevřelo na I. stupni celkem 14 tříd se 282 žáky, na II. stupni 12 tříd se 271žáky.</a:t>
            </a:r>
          </a:p>
          <a:p>
            <a:endParaRPr lang="cs-CZ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78515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90700"/>
            <a:ext cx="2592288" cy="195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38830"/>
      </p:ext>
    </p:extLst>
  </p:cSld>
  <p:clrMapOvr>
    <a:masterClrMapping/>
  </p:clrMapOvr>
  <p:transition spd="slow" advTm="1221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233</Words>
  <Application>Microsoft Office PowerPoint</Application>
  <PresentationFormat>Předvádění na obrazovce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Tok</vt:lpstr>
      <vt:lpstr>Naše město Vizovice </vt:lpstr>
      <vt:lpstr>Vizovice</vt:lpstr>
      <vt:lpstr>Historie</vt:lpstr>
      <vt:lpstr>Zámek Vizovice</vt:lpstr>
      <vt:lpstr>Součastnost</vt:lpstr>
      <vt:lpstr>Masters of rock</vt:lpstr>
      <vt:lpstr>Rudolf jelínek</vt:lpstr>
      <vt:lpstr>Glass Atelier Morava</vt:lpstr>
      <vt:lpstr>NAŠE ŠKOLA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město Vizovice</dc:title>
  <dc:creator>zak</dc:creator>
  <cp:lastModifiedBy>zak</cp:lastModifiedBy>
  <cp:revision>29</cp:revision>
  <dcterms:created xsi:type="dcterms:W3CDTF">2012-10-24T08:58:03Z</dcterms:created>
  <dcterms:modified xsi:type="dcterms:W3CDTF">2012-11-28T10:39:06Z</dcterms:modified>
</cp:coreProperties>
</file>