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57" r:id="rId5"/>
    <p:sldId id="258" r:id="rId6"/>
    <p:sldId id="259" r:id="rId7"/>
    <p:sldId id="272" r:id="rId8"/>
    <p:sldId id="260" r:id="rId9"/>
    <p:sldId id="261" r:id="rId10"/>
    <p:sldId id="271" r:id="rId11"/>
    <p:sldId id="262" r:id="rId12"/>
    <p:sldId id="263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BD4B50-1119-49CB-B6EF-CD7C31B7621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76F505-5C08-4896-BCD7-0E513E9D61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izovice.eu/modules/fotogalerie/fotka.html?fotka=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Vizovice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3140968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 naše škola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056"/>
            <a:ext cx="3810000" cy="284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056"/>
            <a:ext cx="4021630" cy="284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16216" y="485964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Markéta </a:t>
            </a:r>
            <a:r>
              <a:rPr lang="cs-CZ" dirty="0" err="1" smtClean="0"/>
              <a:t>Pečeňová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49358"/>
            <a:ext cx="2520280" cy="189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6" t="4746" r="12851" b="3776"/>
          <a:stretch/>
        </p:blipFill>
        <p:spPr bwMode="auto">
          <a:xfrm>
            <a:off x="179512" y="4162560"/>
            <a:ext cx="2575552" cy="2717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2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84599"/>
            <a:ext cx="8229600" cy="59661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b="1" dirty="0">
                <a:solidFill>
                  <a:schemeClr val="tx1"/>
                </a:solidFill>
              </a:rPr>
              <a:t>Velkým protivníkem partyzánů na </a:t>
            </a:r>
            <a:r>
              <a:rPr lang="cs-CZ" sz="2600" b="1" dirty="0" err="1">
                <a:solidFill>
                  <a:schemeClr val="tx1"/>
                </a:solidFill>
              </a:rPr>
              <a:t>Vizovicku</a:t>
            </a:r>
            <a:r>
              <a:rPr lang="cs-CZ" sz="2600" b="1" dirty="0">
                <a:solidFill>
                  <a:schemeClr val="tx1"/>
                </a:solidFill>
              </a:rPr>
              <a:t> bylo komando pro zvláštní určení cvičené pro boj s partyzány.</a:t>
            </a:r>
          </a:p>
          <a:p>
            <a:pPr>
              <a:lnSpc>
                <a:spcPct val="150000"/>
              </a:lnSpc>
            </a:pPr>
            <a:r>
              <a:rPr lang="cs-CZ" sz="2600" b="1" dirty="0">
                <a:solidFill>
                  <a:schemeClr val="tx1"/>
                </a:solidFill>
              </a:rPr>
              <a:t> Jehož část byla na jaře </a:t>
            </a:r>
            <a:r>
              <a:rPr lang="cs-CZ" sz="2600" b="1" u="sng" dirty="0">
                <a:solidFill>
                  <a:srgbClr val="C00000"/>
                </a:solidFill>
              </a:rPr>
              <a:t>1945</a:t>
            </a:r>
            <a:r>
              <a:rPr lang="cs-CZ" sz="2600" b="1" dirty="0">
                <a:solidFill>
                  <a:schemeClr val="tx1"/>
                </a:solidFill>
              </a:rPr>
              <a:t> umístěna do Vizovic. </a:t>
            </a:r>
            <a:br>
              <a:rPr lang="cs-CZ" sz="2600" b="1" dirty="0">
                <a:solidFill>
                  <a:schemeClr val="tx1"/>
                </a:solidFill>
              </a:rPr>
            </a:br>
            <a:endParaRPr lang="cs-CZ" sz="2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cs-CZ" sz="26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7798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5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75252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Další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oběti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okupace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Vizovicích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devět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partyzánů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padlo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osvobozovacích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bojích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příslušníků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zdejších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židovských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rodin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kteří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zahynuli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koncentračních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táborech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Město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bylo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osvobozeno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května 1945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6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115416"/>
            <a:ext cx="8229600" cy="1600200"/>
          </a:xfrm>
        </p:spPr>
        <p:txBody>
          <a:bodyPr/>
          <a:lstStyle/>
          <a:p>
            <a:r>
              <a:rPr lang="cs-CZ" u="sng" dirty="0" smtClean="0"/>
              <a:t>Zámek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Monumentální architektura slohu Ludvíka XVI. </a:t>
            </a:r>
            <a:r>
              <a:rPr lang="cs-CZ" b="1" dirty="0" smtClean="0">
                <a:solidFill>
                  <a:schemeClr val="tx1"/>
                </a:solidFill>
              </a:rPr>
              <a:t>s </a:t>
            </a:r>
            <a:r>
              <a:rPr lang="cs-CZ" b="1" dirty="0">
                <a:solidFill>
                  <a:schemeClr val="tx1"/>
                </a:solidFill>
              </a:rPr>
              <a:t>bohatým vnitřním vybavením, s francouzským a anglickým parkem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Zámek ve Vizovicích </a:t>
            </a:r>
            <a:r>
              <a:rPr lang="cs-CZ" b="1" dirty="0">
                <a:solidFill>
                  <a:schemeClr val="tx1"/>
                </a:solidFill>
              </a:rPr>
              <a:t>nechal vystavět v polovině 18. století </a:t>
            </a:r>
            <a:r>
              <a:rPr lang="cs-CZ" b="1" dirty="0" smtClean="0">
                <a:solidFill>
                  <a:schemeClr val="tx1"/>
                </a:solidFill>
              </a:rPr>
              <a:t>v </a:t>
            </a:r>
            <a:r>
              <a:rPr lang="cs-CZ" b="1" dirty="0">
                <a:solidFill>
                  <a:schemeClr val="tx1"/>
                </a:solidFill>
              </a:rPr>
              <a:t>tehdy moderním francouzském způsobu. 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Bohaté </a:t>
            </a:r>
            <a:r>
              <a:rPr lang="cs-CZ" b="1" dirty="0">
                <a:solidFill>
                  <a:schemeClr val="tx1"/>
                </a:solidFill>
              </a:rPr>
              <a:t>zámecké interiéry </a:t>
            </a:r>
            <a:r>
              <a:rPr lang="cs-CZ" b="1" dirty="0" smtClean="0">
                <a:solidFill>
                  <a:schemeClr val="tx1"/>
                </a:solidFill>
              </a:rPr>
              <a:t>ve </a:t>
            </a:r>
            <a:r>
              <a:rPr lang="cs-CZ" b="1" dirty="0">
                <a:solidFill>
                  <a:schemeClr val="tx1"/>
                </a:solidFill>
              </a:rPr>
              <a:t>stylu baroka, </a:t>
            </a:r>
            <a:r>
              <a:rPr lang="cs-CZ" b="1" dirty="0" smtClean="0">
                <a:solidFill>
                  <a:schemeClr val="tx1"/>
                </a:solidFill>
              </a:rPr>
              <a:t>rokoka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34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980728"/>
          </a:xfrm>
        </p:spPr>
        <p:txBody>
          <a:bodyPr/>
          <a:lstStyle/>
          <a:p>
            <a:r>
              <a:rPr lang="cs-CZ" u="sng" dirty="0" smtClean="0"/>
              <a:t>Naše škola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556792"/>
            <a:ext cx="8229600" cy="492941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Adresa</a:t>
            </a:r>
          </a:p>
          <a:p>
            <a:r>
              <a:rPr lang="pt-BR" b="1" dirty="0">
                <a:solidFill>
                  <a:schemeClr val="tx1"/>
                </a:solidFill>
              </a:rPr>
              <a:t>Školní 790 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Vizovice</a:t>
            </a:r>
            <a:r>
              <a:rPr lang="pt-BR" b="1" dirty="0">
                <a:solidFill>
                  <a:schemeClr val="tx1"/>
                </a:solidFill>
              </a:rPr>
              <a:t>, 763 </a:t>
            </a:r>
            <a:r>
              <a:rPr lang="pt-BR" b="1" dirty="0" smtClean="0">
                <a:solidFill>
                  <a:schemeClr val="tx1"/>
                </a:solidFill>
              </a:rPr>
              <a:t>12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Je </a:t>
            </a:r>
            <a:r>
              <a:rPr lang="cs-CZ" b="1" dirty="0">
                <a:solidFill>
                  <a:schemeClr val="tx1"/>
                </a:solidFill>
              </a:rPr>
              <a:t>umístěna ve dvou budovách. Starší budova, z r. 1892 (mezi </a:t>
            </a:r>
            <a:r>
              <a:rPr lang="cs-CZ" b="1" dirty="0" err="1">
                <a:solidFill>
                  <a:schemeClr val="tx1"/>
                </a:solidFill>
              </a:rPr>
              <a:t>vizovjany</a:t>
            </a:r>
            <a:r>
              <a:rPr lang="cs-CZ" b="1" dirty="0">
                <a:solidFill>
                  <a:schemeClr val="tx1"/>
                </a:solidFill>
              </a:rPr>
              <a:t> přezdívaná "stará škola"), se nachází na Masarykově náměstí. V současné době se zde vyučuje v 10 učebnách, k dispozici je tělocvična a 5 oddělení školní družiny. 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8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6584" y="1439808"/>
            <a:ext cx="3995936" cy="405016"/>
          </a:xfrm>
        </p:spPr>
        <p:txBody>
          <a:bodyPr/>
          <a:lstStyle/>
          <a:p>
            <a:r>
              <a:rPr lang="cs-CZ" dirty="0" smtClean="0"/>
              <a:t>Dolní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30" y="4077072"/>
            <a:ext cx="4599253" cy="676672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Horní škola</a:t>
            </a:r>
            <a:endParaRPr lang="cs-CZ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69201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28" y="3537012"/>
            <a:ext cx="4224001" cy="31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 rot="10800000">
            <a:off x="4572000" y="1268760"/>
            <a:ext cx="720080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491880" y="5229200"/>
            <a:ext cx="864096" cy="5040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04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504056"/>
          </a:xfrm>
        </p:spPr>
        <p:txBody>
          <a:bodyPr/>
          <a:lstStyle/>
          <a:p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b="1" u="sng" dirty="0"/>
              <a:t>Základní škola praktická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Základní </a:t>
            </a:r>
            <a:r>
              <a:rPr lang="cs-CZ" b="1" dirty="0">
                <a:solidFill>
                  <a:schemeClr val="tx1"/>
                </a:solidFill>
              </a:rPr>
              <a:t>škola praktická má v našem regionu nezastupitelné místo. Její tradice je více než padesátiletá. Jedná se o školu malotřídní. Žáci se zde vyučují v odděleních.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273152" cy="2806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0635" y="4664247"/>
            <a:ext cx="51125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Pod </a:t>
            </a:r>
            <a:r>
              <a:rPr lang="cs-CZ" dirty="0" err="1"/>
              <a:t>horú</a:t>
            </a:r>
            <a:r>
              <a:rPr lang="cs-CZ" dirty="0"/>
              <a:t> </a:t>
            </a:r>
            <a:r>
              <a:rPr lang="cs-CZ" dirty="0" err="1"/>
              <a:t>Janovú</a:t>
            </a:r>
            <a:r>
              <a:rPr lang="cs-CZ" dirty="0"/>
              <a:t> </a:t>
            </a:r>
            <a:r>
              <a:rPr lang="cs-CZ" dirty="0" err="1"/>
              <a:t>ležjá</a:t>
            </a:r>
            <a:r>
              <a:rPr lang="cs-CZ" dirty="0"/>
              <a:t> Vizovice,</a:t>
            </a:r>
            <a:br>
              <a:rPr lang="cs-CZ" dirty="0"/>
            </a:br>
            <a:r>
              <a:rPr lang="cs-CZ" dirty="0"/>
              <a:t>dobrých </a:t>
            </a:r>
            <a:r>
              <a:rPr lang="cs-CZ" dirty="0" err="1"/>
              <a:t>ludí</a:t>
            </a:r>
            <a:r>
              <a:rPr lang="cs-CZ" dirty="0"/>
              <a:t> </a:t>
            </a:r>
            <a:r>
              <a:rPr lang="cs-CZ" dirty="0" err="1"/>
              <a:t>majú</a:t>
            </a:r>
            <a:r>
              <a:rPr lang="cs-CZ" dirty="0"/>
              <a:t> přes </a:t>
            </a:r>
            <a:r>
              <a:rPr lang="cs-CZ" dirty="0" err="1"/>
              <a:t>štyry</a:t>
            </a:r>
            <a:r>
              <a:rPr lang="cs-CZ" dirty="0"/>
              <a:t> tisíce.</a:t>
            </a:r>
            <a:br>
              <a:rPr lang="cs-CZ" dirty="0"/>
            </a:br>
            <a:r>
              <a:rPr lang="cs-CZ" dirty="0" err="1"/>
              <a:t>Ogarú</a:t>
            </a:r>
            <a:r>
              <a:rPr lang="cs-CZ" dirty="0"/>
              <a:t> aj </a:t>
            </a:r>
            <a:r>
              <a:rPr lang="cs-CZ" dirty="0" err="1"/>
              <a:t>cérek</a:t>
            </a:r>
            <a:r>
              <a:rPr lang="cs-CZ" dirty="0"/>
              <a:t>, též tam létá dosti.</a:t>
            </a:r>
            <a:br>
              <a:rPr lang="cs-CZ" dirty="0"/>
            </a:br>
            <a:r>
              <a:rPr lang="cs-CZ" dirty="0" err="1"/>
              <a:t>Cérky</a:t>
            </a:r>
            <a:r>
              <a:rPr lang="cs-CZ" dirty="0"/>
              <a:t> sú pro </a:t>
            </a:r>
            <a:r>
              <a:rPr lang="cs-CZ" dirty="0" err="1"/>
              <a:t>radosť</a:t>
            </a:r>
            <a:r>
              <a:rPr lang="cs-CZ" dirty="0"/>
              <a:t>, ogaři prám k zlosti!</a:t>
            </a:r>
          </a:p>
        </p:txBody>
      </p:sp>
    </p:spTree>
    <p:extLst>
      <p:ext uri="{BB962C8B-B14F-4D97-AF65-F5344CB8AC3E}">
        <p14:creationId xmlns:p14="http://schemas.microsoft.com/office/powerpoint/2010/main" val="25724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16632"/>
            <a:ext cx="8229600" cy="1600200"/>
          </a:xfrm>
        </p:spPr>
        <p:txBody>
          <a:bodyPr/>
          <a:lstStyle/>
          <a:p>
            <a:r>
              <a:rPr lang="cs-CZ" b="1" u="sng" dirty="0"/>
              <a:t>Základní škola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Kapacita školy je 700 </a:t>
            </a:r>
            <a:r>
              <a:rPr lang="cs-CZ" b="1" dirty="0" smtClean="0">
                <a:solidFill>
                  <a:schemeClr val="tx1"/>
                </a:solidFill>
              </a:rPr>
              <a:t>žáků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byla </a:t>
            </a:r>
            <a:r>
              <a:rPr lang="cs-CZ" b="1" dirty="0">
                <a:solidFill>
                  <a:schemeClr val="tx1"/>
                </a:solidFill>
              </a:rPr>
              <a:t>postavena v roce 1950.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Škola </a:t>
            </a:r>
            <a:r>
              <a:rPr lang="cs-CZ" b="1" dirty="0">
                <a:solidFill>
                  <a:schemeClr val="tx1"/>
                </a:solidFill>
              </a:rPr>
              <a:t>má 43 pedagogických pracovníků, 12 správních zaměstnanců a 7 kuchařek.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K:\foto skola\_IMG_6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5800"/>
            <a:ext cx="3528392" cy="235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0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20072" y="594928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Markéta  </a:t>
            </a:r>
            <a:r>
              <a:rPr lang="cs-CZ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Pečeňová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, 9.B</a:t>
            </a:r>
            <a:endParaRPr lang="cs-CZ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47664" y="406296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Děkuji za </a:t>
            </a:r>
            <a:r>
              <a:rPr lang="cs-CZ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pozornost !</a:t>
            </a:r>
            <a:endParaRPr lang="cs-CZ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540"/>
            <a:ext cx="3456384" cy="259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03" y="188640"/>
            <a:ext cx="3418935" cy="259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92080" y="2636912"/>
            <a:ext cx="365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Farní kostel sv. Vavřince</a:t>
            </a:r>
          </a:p>
          <a:p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5616" y="3326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erican Garamond AT" pitchFamily="2" charset="0"/>
              </a:rPr>
              <a:t>Vizovický zámek</a:t>
            </a:r>
          </a:p>
          <a:p>
            <a:endParaRPr lang="cs-CZ" dirty="0"/>
          </a:p>
        </p:txBody>
      </p:sp>
      <p:pic>
        <p:nvPicPr>
          <p:cNvPr id="1031" name="Picture 7" descr="C:\Users\zak\AppData\Local\Microsoft\Windows\Temporary Internet Files\Content.IE5\CYNBV5RX\MC9004344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6035"/>
            <a:ext cx="182245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2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302" y="548680"/>
            <a:ext cx="8229600" cy="836712"/>
          </a:xfrm>
        </p:spPr>
        <p:txBody>
          <a:bodyPr/>
          <a:lstStyle/>
          <a:p>
            <a:r>
              <a:rPr lang="cs-CZ" b="1" u="sng" dirty="0" smtClean="0"/>
              <a:t>Úvod</a:t>
            </a:r>
            <a:endParaRPr lang="cs-CZ" b="1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9684568" y="1628800"/>
            <a:ext cx="4040188" cy="6096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352928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b="1" dirty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Vizovice, brána Valašska a rodiště valašského krále Bolka Polívky, které leží patnáct kilometrů na východ od </a:t>
            </a:r>
            <a:r>
              <a:rPr lang="cs-CZ" sz="2600" b="1" dirty="0" smtClean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Zlína</a:t>
            </a:r>
          </a:p>
          <a:p>
            <a:pPr>
              <a:lnSpc>
                <a:spcPct val="150000"/>
              </a:lnSpc>
            </a:pPr>
            <a:r>
              <a:rPr lang="cs-CZ" sz="2600" b="1" dirty="0" smtClean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V široké </a:t>
            </a:r>
            <a:r>
              <a:rPr lang="cs-CZ" sz="2600" b="1" dirty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kotlině obklopené kopci vizovických vrchů na soutoku </a:t>
            </a:r>
            <a:r>
              <a:rPr lang="cs-CZ" sz="2600" b="1" dirty="0" err="1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Lutoninky</a:t>
            </a:r>
            <a:r>
              <a:rPr lang="cs-CZ" sz="2600" b="1" dirty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, </a:t>
            </a:r>
            <a:r>
              <a:rPr lang="cs-CZ" sz="2600" b="1" dirty="0" smtClean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Bratřejůvky, </a:t>
            </a:r>
            <a:r>
              <a:rPr lang="cs-CZ" sz="2600" b="1" dirty="0">
                <a:solidFill>
                  <a:schemeClr val="tx1"/>
                </a:solidFill>
                <a:latin typeface="American Garamond AT" pitchFamily="2" charset="0"/>
                <a:cs typeface="Andalus" pitchFamily="18" charset="-78"/>
              </a:rPr>
              <a:t>městem se čtyřmi a půl tisíci obyvatel. </a:t>
            </a:r>
          </a:p>
          <a:p>
            <a:pPr>
              <a:lnSpc>
                <a:spcPct val="150000"/>
              </a:lnSpc>
            </a:pPr>
            <a:endParaRPr lang="cs-CZ" sz="2600" b="1" dirty="0">
              <a:solidFill>
                <a:schemeClr val="tx1"/>
              </a:solidFill>
              <a:latin typeface="American Garamond AT" pitchFamily="2" charset="0"/>
              <a:cs typeface="Andalus" pitchFamily="18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51455"/>
            <a:ext cx="2376264" cy="135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8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5"/>
          <p:cNvSpPr txBox="1">
            <a:spLocks/>
          </p:cNvSpPr>
          <p:nvPr/>
        </p:nvSpPr>
        <p:spPr>
          <a:xfrm>
            <a:off x="3059832" y="3314617"/>
            <a:ext cx="4608512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Nejvýznamnější památky </a:t>
            </a:r>
            <a:endParaRPr lang="cs-CZ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4700593" y="3889174"/>
            <a:ext cx="4041648" cy="26578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Vizovický zámek</a:t>
            </a:r>
          </a:p>
          <a:p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Farní kostel sv. Vavřince</a:t>
            </a:r>
          </a:p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Sloup se sochou Bolestné P. Marie</a:t>
            </a:r>
            <a:endPara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Garamond AT" pitchFamily="2" charset="0"/>
              <a:hlinkClick r:id="rId2"/>
            </a:endParaRPr>
          </a:p>
          <a:p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Dům č. p. 360 </a:t>
            </a:r>
          </a:p>
          <a:p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Garamond A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7618"/>
            <a:ext cx="20478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67544" y="318128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Sloup se sochou Bolestné P. Marie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Garamond AT" pitchFamily="2" charset="0"/>
              <a:hlinkClick r:id="rId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7" y="227854"/>
            <a:ext cx="3389362" cy="2609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854"/>
            <a:ext cx="2973344" cy="223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49963" y="267022"/>
            <a:ext cx="239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Vizovický zámek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263134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Farní kostel sv. Vavřince</a:t>
            </a:r>
          </a:p>
        </p:txBody>
      </p:sp>
    </p:spTree>
    <p:extLst>
      <p:ext uri="{BB962C8B-B14F-4D97-AF65-F5344CB8AC3E}">
        <p14:creationId xmlns:p14="http://schemas.microsoft.com/office/powerpoint/2010/main" val="131895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75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7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835496"/>
          </a:xfrm>
        </p:spPr>
        <p:txBody>
          <a:bodyPr/>
          <a:lstStyle/>
          <a:p>
            <a:pPr algn="l"/>
            <a:r>
              <a:rPr lang="cs-CZ" sz="4400" b="1" u="sng" dirty="0" smtClean="0">
                <a:latin typeface="Clarendon Blk AT" pitchFamily="2" charset="0"/>
              </a:rPr>
              <a:t>Vizovice</a:t>
            </a:r>
            <a:endParaRPr lang="cs-CZ" sz="4400" b="1" u="sng" dirty="0">
              <a:latin typeface="Clarendon Blk A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9144000" cy="561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 smtClean="0">
                <a:solidFill>
                  <a:schemeClr val="tx1"/>
                </a:solidFill>
              </a:rPr>
              <a:t>Původně </a:t>
            </a:r>
            <a:r>
              <a:rPr lang="cs-CZ" sz="3000" b="1" dirty="0">
                <a:solidFill>
                  <a:schemeClr val="tx1"/>
                </a:solidFill>
              </a:rPr>
              <a:t>trhová </a:t>
            </a:r>
            <a:r>
              <a:rPr lang="cs-CZ" sz="3000" b="1" dirty="0" smtClean="0">
                <a:solidFill>
                  <a:schemeClr val="tx1"/>
                </a:solidFill>
              </a:rPr>
              <a:t>ves </a:t>
            </a:r>
          </a:p>
          <a:p>
            <a:pPr marL="0" indent="0">
              <a:buNone/>
            </a:pPr>
            <a:endParaRPr lang="cs-CZ" sz="3000" b="1" u="sng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sz="3100" b="1" u="sng" dirty="0" smtClean="0">
                <a:solidFill>
                  <a:srgbClr val="FF0000"/>
                </a:solidFill>
              </a:rPr>
              <a:t>1261</a:t>
            </a:r>
            <a:r>
              <a:rPr lang="cs-CZ" sz="3100" b="1" dirty="0" smtClean="0">
                <a:solidFill>
                  <a:schemeClr val="tx1"/>
                </a:solidFill>
              </a:rPr>
              <a:t> - </a:t>
            </a: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První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písemná zmínka o Vizovicích v zakládací listině cisterciáckého kláštera </a:t>
            </a: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založeného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královským kastelánem na hradě </a:t>
            </a: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Brumově.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Klášter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osazen cisterciáckými mnichy dostal do držení kromě Vizovic ještě na pětadvacet dalších vsí</a:t>
            </a:r>
            <a:r>
              <a:rPr lang="cs-CZ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03162" cy="2616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1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6" y="875138"/>
            <a:ext cx="38100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47864" y="116632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20. století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80" y="875138"/>
            <a:ext cx="38100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93" y="3933056"/>
            <a:ext cx="3699807" cy="2784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7624" y="3399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Masarykovo náměstí</a:t>
            </a:r>
            <a:endParaRPr lang="cs-CZ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82480" y="87513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Pohled</a:t>
            </a:r>
            <a:r>
              <a:rPr lang="cs-CZ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na</a:t>
            </a:r>
            <a:r>
              <a:rPr lang="cs-CZ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Vizovice</a:t>
            </a:r>
            <a:r>
              <a:rPr lang="cs-CZ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</a:t>
            </a:r>
            <a:r>
              <a:rPr lang="cs-CZ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věže</a:t>
            </a:r>
            <a:r>
              <a:rPr lang="cs-CZ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kostela</a:t>
            </a:r>
          </a:p>
        </p:txBody>
      </p:sp>
    </p:spTree>
    <p:extLst>
      <p:ext uri="{BB962C8B-B14F-4D97-AF65-F5344CB8AC3E}">
        <p14:creationId xmlns:p14="http://schemas.microsoft.com/office/powerpoint/2010/main" val="4871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9577064" cy="692696"/>
          </a:xfrm>
        </p:spPr>
        <p:txBody>
          <a:bodyPr/>
          <a:lstStyle/>
          <a:p>
            <a:r>
              <a:rPr lang="cs-CZ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1914 – 1918</a:t>
            </a:r>
            <a:r>
              <a:rPr lang="cs-CZ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cs-CZ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světová válka </a:t>
            </a:r>
            <a:endParaRPr lang="cs-CZ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52894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1914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- 28. července vyhlásilo Rakousko-Uhersko úředně válku Srbsku. 31. července byla vyhlášena v celé říši mobilizace 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branců 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38let. </a:t>
            </a:r>
            <a:endPara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1926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elektrifikováno 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město</a:t>
            </a: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1350" r="-288" b="21808"/>
          <a:stretch/>
        </p:blipFill>
        <p:spPr bwMode="auto">
          <a:xfrm>
            <a:off x="3851920" y="4509120"/>
            <a:ext cx="4494674" cy="174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b="1" u="sng" dirty="0">
                <a:solidFill>
                  <a:srgbClr val="FF0000"/>
                </a:solidFill>
              </a:rPr>
              <a:t>1928</a:t>
            </a:r>
            <a:r>
              <a:rPr lang="cs-CZ" sz="2600" b="1" dirty="0">
                <a:solidFill>
                  <a:schemeClr val="tx1"/>
                </a:solidFill>
              </a:rPr>
              <a:t> - Dne 24.6. se podepsal do městské </a:t>
            </a:r>
            <a:r>
              <a:rPr lang="cs-CZ" sz="2600" b="1" dirty="0" smtClean="0">
                <a:solidFill>
                  <a:schemeClr val="tx1"/>
                </a:solidFill>
              </a:rPr>
              <a:t>kroniky</a:t>
            </a:r>
            <a:r>
              <a:rPr lang="cs-CZ" sz="2600" b="1" dirty="0">
                <a:solidFill>
                  <a:schemeClr val="tx1"/>
                </a:solidFill>
              </a:rPr>
              <a:t>  president – Osvoboditel T</a:t>
            </a:r>
            <a:r>
              <a:rPr lang="cs-CZ" sz="2600" b="1" dirty="0" smtClean="0">
                <a:solidFill>
                  <a:schemeClr val="tx1"/>
                </a:solidFill>
              </a:rPr>
              <a:t>. G</a:t>
            </a:r>
            <a:r>
              <a:rPr lang="cs-CZ" sz="2600" b="1" dirty="0">
                <a:solidFill>
                  <a:schemeClr val="tx1"/>
                </a:solidFill>
              </a:rPr>
              <a:t>. Masaryk.</a:t>
            </a:r>
          </a:p>
          <a:p>
            <a:pPr>
              <a:lnSpc>
                <a:spcPct val="150000"/>
              </a:lnSpc>
            </a:pPr>
            <a:endParaRPr lang="cs-CZ" sz="26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600" b="1" u="sng" dirty="0" smtClean="0">
                <a:solidFill>
                  <a:srgbClr val="FF0000"/>
                </a:solidFill>
              </a:rPr>
              <a:t>1933</a:t>
            </a: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- Dne 12. prosince přistoupila nemocnice Milosrdných bratří za člena společnosti československých nemocnic.</a:t>
            </a:r>
          </a:p>
          <a:p>
            <a:pPr>
              <a:lnSpc>
                <a:spcPct val="150000"/>
              </a:lnSpc>
            </a:pPr>
            <a:endParaRPr lang="cs-CZ" sz="2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cs-CZ" sz="2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2600" r="20852" b="20999"/>
          <a:stretch/>
        </p:blipFill>
        <p:spPr bwMode="auto">
          <a:xfrm>
            <a:off x="6948264" y="4293096"/>
            <a:ext cx="1508761" cy="2183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7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2696"/>
          </a:xfrm>
        </p:spPr>
        <p:txBody>
          <a:bodyPr/>
          <a:lstStyle/>
          <a:p>
            <a:r>
              <a:rPr lang="cs-CZ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1939 – 1945 – II. světová válka</a:t>
            </a:r>
            <a:endParaRPr lang="cs-CZ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8229600" cy="536145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době nacistické okupace působila ve Vizovicích odbojová </a:t>
            </a: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organizace.</a:t>
            </a:r>
          </a:p>
          <a:p>
            <a:pPr>
              <a:lnSpc>
                <a:spcPct val="170000"/>
              </a:lnSpc>
            </a:pP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Obrana národa, z jejíchž řad zahynuli 3 vizovičtí </a:t>
            </a: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občané, zasahovala </a:t>
            </a:r>
            <a: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 činnost i jiných odbojových skupin.</a:t>
            </a:r>
            <a:br>
              <a:rPr lang="cs-CZ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cs-CZ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799">
            <a:off x="5457350" y="3954398"/>
            <a:ext cx="3184991" cy="250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040" y="1472278"/>
            <a:ext cx="8640960" cy="54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Operoval zde jeden z oddílů 1. čs. partyzánské brigády Jana Žižky. </a:t>
            </a:r>
          </a:p>
          <a:p>
            <a:pPr>
              <a:lnSpc>
                <a:spcPct val="170000"/>
              </a:lnSpc>
            </a:pPr>
            <a:r>
              <a:rPr lang="cs-CZ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Partyzánům pomáhali vydatně i lékaři z místní nemocnice.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31640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Partyzánské hnutí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039204" cy="2279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265</TotalTime>
  <Words>407</Words>
  <Application>Microsoft Office PowerPoint</Application>
  <PresentationFormat>Předvádění na obrazovce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Exekutivní</vt:lpstr>
      <vt:lpstr>Vizovice</vt:lpstr>
      <vt:lpstr>Úvod</vt:lpstr>
      <vt:lpstr>Prezentace aplikace PowerPoint</vt:lpstr>
      <vt:lpstr>Vizovice</vt:lpstr>
      <vt:lpstr>Prezentace aplikace PowerPoint</vt:lpstr>
      <vt:lpstr>1914 – 1918 – 1. světová válka </vt:lpstr>
      <vt:lpstr>Prezentace aplikace PowerPoint</vt:lpstr>
      <vt:lpstr>1939 – 1945 – II. světová válka</vt:lpstr>
      <vt:lpstr>Prezentace aplikace PowerPoint</vt:lpstr>
      <vt:lpstr>Prezentace aplikace PowerPoint</vt:lpstr>
      <vt:lpstr>Prezentace aplikace PowerPoint</vt:lpstr>
      <vt:lpstr>Zámek</vt:lpstr>
      <vt:lpstr>Naše škola</vt:lpstr>
      <vt:lpstr>Dolní škola</vt:lpstr>
      <vt:lpstr>. Základní škola praktická    </vt:lpstr>
      <vt:lpstr>Základní škola 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Vizovice</dc:title>
  <dc:creator>zak</dc:creator>
  <cp:lastModifiedBy>pcnt05</cp:lastModifiedBy>
  <cp:revision>45</cp:revision>
  <dcterms:created xsi:type="dcterms:W3CDTF">2012-10-24T08:57:02Z</dcterms:created>
  <dcterms:modified xsi:type="dcterms:W3CDTF">2013-01-07T08:54:23Z</dcterms:modified>
</cp:coreProperties>
</file>