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58" r:id="rId6"/>
    <p:sldId id="261" r:id="rId7"/>
    <p:sldId id="275" r:id="rId8"/>
    <p:sldId id="267" r:id="rId9"/>
    <p:sldId id="262" r:id="rId10"/>
    <p:sldId id="263" r:id="rId11"/>
    <p:sldId id="268" r:id="rId12"/>
    <p:sldId id="269" r:id="rId13"/>
    <p:sldId id="264" r:id="rId14"/>
    <p:sldId id="270" r:id="rId15"/>
    <p:sldId id="274" r:id="rId16"/>
    <p:sldId id="273" r:id="rId17"/>
    <p:sldId id="272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5E9E4-B806-4683-BFC7-B607C4A935B9}" type="datetimeFigureOut">
              <a:rPr lang="cs-CZ" smtClean="0"/>
              <a:t>29.11.2012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9067B-630B-4869-AF8F-6C1931D157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819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9067B-630B-4869-AF8F-6C1931D1576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682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9067B-630B-4869-AF8F-6C1931D1576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326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71D2-6BD2-4DCB-98E7-BF72FFBAB180}" type="datetimeFigureOut">
              <a:rPr lang="cs-CZ" smtClean="0"/>
              <a:t>29.11.2012</a:t>
            </a:fld>
            <a:endParaRPr lang="cs-CZ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1B021A-D84D-4BE0-A7BB-98084F4626E8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71D2-6BD2-4DCB-98E7-BF72FFBAB180}" type="datetimeFigureOut">
              <a:rPr lang="cs-CZ" smtClean="0"/>
              <a:t>29.11.2012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B021A-D84D-4BE0-A7BB-98084F4626E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71D2-6BD2-4DCB-98E7-BF72FFBAB180}" type="datetimeFigureOut">
              <a:rPr lang="cs-CZ" smtClean="0"/>
              <a:t>29.11.2012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B021A-D84D-4BE0-A7BB-98084F4626E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D5771D2-6BD2-4DCB-98E7-BF72FFBAB180}" type="datetimeFigureOut">
              <a:rPr lang="cs-CZ" smtClean="0"/>
              <a:t>29.11.2012</a:t>
            </a:fld>
            <a:endParaRPr lang="cs-CZ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A1B021A-D84D-4BE0-A7BB-98084F4626E8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71D2-6BD2-4DCB-98E7-BF72FFBAB180}" type="datetimeFigureOut">
              <a:rPr lang="cs-CZ" smtClean="0"/>
              <a:t>29.11.2012</a:t>
            </a:fld>
            <a:endParaRPr lang="cs-CZ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1B021A-D84D-4BE0-A7BB-98084F4626E8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D5771D2-6BD2-4DCB-98E7-BF72FFBAB180}" type="datetimeFigureOut">
              <a:rPr lang="cs-CZ" smtClean="0"/>
              <a:t>29.11.2012</a:t>
            </a:fld>
            <a:endParaRPr lang="cs-CZ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A1B021A-D84D-4BE0-A7BB-98084F4626E8}" type="slidenum">
              <a:rPr lang="cs-CZ" smtClean="0"/>
              <a:t>‹#›</a:t>
            </a:fld>
            <a:endParaRPr lang="cs-CZ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D5771D2-6BD2-4DCB-98E7-BF72FFBAB180}" type="datetimeFigureOut">
              <a:rPr lang="cs-CZ" smtClean="0"/>
              <a:t>29.11.2012</a:t>
            </a:fld>
            <a:endParaRPr lang="cs-CZ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A1B021A-D84D-4BE0-A7BB-98084F4626E8}" type="slidenum">
              <a:rPr lang="cs-CZ" smtClean="0"/>
              <a:t>‹#›</a:t>
            </a:fld>
            <a:endParaRPr lang="cs-CZ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71D2-6BD2-4DCB-98E7-BF72FFBAB180}" type="datetimeFigureOut">
              <a:rPr lang="cs-CZ" smtClean="0"/>
              <a:t>29.11.2012</a:t>
            </a:fld>
            <a:endParaRPr lang="cs-CZ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1B021A-D84D-4BE0-A7BB-98084F4626E8}" type="slidenum">
              <a:rPr lang="cs-CZ" smtClean="0"/>
              <a:t>‹#›</a:t>
            </a:fld>
            <a:endParaRPr lang="cs-CZ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71D2-6BD2-4DCB-98E7-BF72FFBAB180}" type="datetimeFigureOut">
              <a:rPr lang="cs-CZ" smtClean="0"/>
              <a:t>29.11.2012</a:t>
            </a:fld>
            <a:endParaRPr lang="cs-CZ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1B021A-D84D-4BE0-A7BB-98084F4626E8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D5771D2-6BD2-4DCB-98E7-BF72FFBAB180}" type="datetimeFigureOut">
              <a:rPr lang="cs-CZ" smtClean="0"/>
              <a:t>29.11.2012</a:t>
            </a:fld>
            <a:endParaRPr lang="cs-CZ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A1B021A-D84D-4BE0-A7BB-98084F4626E8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D5771D2-6BD2-4DCB-98E7-BF72FFBAB180}" type="datetimeFigureOut">
              <a:rPr lang="cs-CZ" smtClean="0"/>
              <a:t>29.11.2012</a:t>
            </a:fld>
            <a:endParaRPr lang="cs-CZ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A1B021A-D84D-4BE0-A7BB-98084F4626E8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DD5771D2-6BD2-4DCB-98E7-BF72FFBAB180}" type="datetimeFigureOut">
              <a:rPr lang="cs-CZ" smtClean="0"/>
              <a:t>29.11.2012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6A1B021A-D84D-4BE0-A7BB-98084F4626E8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74799"/>
            <a:ext cx="7992888" cy="1614041"/>
          </a:xfrm>
        </p:spPr>
        <p:txBody>
          <a:bodyPr>
            <a:normAutofit fontScale="90000"/>
          </a:bodyPr>
          <a:lstStyle/>
          <a:p>
            <a:r>
              <a:rPr lang="cs-CZ" sz="6000" dirty="0" smtClean="0">
                <a:latin typeface="Amerigo Md AT" pitchFamily="2" charset="0"/>
                <a:cs typeface="Utsaah" pitchFamily="34" charset="0"/>
              </a:rPr>
              <a:t>Naše město Vizovice</a:t>
            </a:r>
            <a:br>
              <a:rPr lang="cs-CZ" sz="6000" dirty="0" smtClean="0">
                <a:latin typeface="Amerigo Md AT" pitchFamily="2" charset="0"/>
                <a:cs typeface="Utsaah" pitchFamily="34" charset="0"/>
              </a:rPr>
            </a:br>
            <a:r>
              <a:rPr lang="cs-CZ" dirty="0" smtClean="0">
                <a:latin typeface="Amerigo Md AT" pitchFamily="2" charset="0"/>
                <a:cs typeface="Utsaah" pitchFamily="34" charset="0"/>
              </a:rPr>
              <a:t>a Základní škola</a:t>
            </a:r>
            <a:r>
              <a:rPr lang="cs-CZ" sz="6000" dirty="0" smtClean="0">
                <a:latin typeface="Amerigo Md AT" pitchFamily="2" charset="0"/>
                <a:cs typeface="Utsaah" pitchFamily="34" charset="0"/>
              </a:rPr>
              <a:t> </a:t>
            </a:r>
            <a:endParaRPr lang="cs-CZ" sz="6000" dirty="0">
              <a:latin typeface="Amerigo Md AT" pitchFamily="2" charset="0"/>
              <a:cs typeface="Utsaah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04664"/>
            <a:ext cx="1280142" cy="1440160"/>
          </a:xfrm>
          <a:prstGeom prst="rect">
            <a:avLst/>
          </a:prstGeom>
          <a:noFill/>
          <a:ln w="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2256967" cy="302433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65276"/>
            <a:ext cx="3000586" cy="400002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308" y="2636912"/>
            <a:ext cx="2286440" cy="302433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667767" y="5949280"/>
            <a:ext cx="2152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merigo Md AT" pitchFamily="2" charset="0"/>
              </a:rPr>
              <a:t>Petra Ševčíková</a:t>
            </a:r>
            <a:endParaRPr lang="cs-CZ" sz="2400" dirty="0">
              <a:latin typeface="Amerigo Md 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7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91440" y="57944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cs-CZ" sz="4400" dirty="0" smtClean="0">
                <a:latin typeface="Amerigo Md AT" pitchFamily="2" charset="0"/>
              </a:rPr>
              <a:t>Učebny školy</a:t>
            </a:r>
            <a:endParaRPr lang="cs-CZ" sz="4400" dirty="0">
              <a:latin typeface="Amerigo Md AT" pitchFamily="2" charset="0"/>
            </a:endParaRPr>
          </a:p>
        </p:txBody>
      </p:sp>
      <p:pic>
        <p:nvPicPr>
          <p:cNvPr id="5122" name="Picture 2" descr="K:\foto skola\IMG_5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41" y="1412776"/>
            <a:ext cx="3424527" cy="228329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K:\foto skola\IMG_5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430815" cy="228748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:\foto skola\informatika 2\IMG_87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41" y="4097169"/>
            <a:ext cx="3424527" cy="228415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:\foto skola\inf 1 jazyk 1\IMG_50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97168"/>
            <a:ext cx="3426237" cy="228415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3" y="1412776"/>
            <a:ext cx="492443" cy="207524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cs-CZ" sz="2000" dirty="0" smtClean="0">
                <a:latin typeface="American Garamond AT" pitchFamily="2" charset="0"/>
              </a:rPr>
              <a:t>Jazyková učebna č.1</a:t>
            </a:r>
            <a:endParaRPr lang="cs-CZ" sz="2000" dirty="0">
              <a:latin typeface="American Garamond AT" pitchFamily="2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3" y="4097169"/>
            <a:ext cx="492443" cy="221926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cs-CZ" sz="2000" dirty="0" smtClean="0">
                <a:latin typeface="American Garamond AT" pitchFamily="2" charset="0"/>
              </a:rPr>
              <a:t>Počítačová učebna č.2</a:t>
            </a:r>
            <a:endParaRPr lang="cs-CZ" sz="2000" dirty="0">
              <a:latin typeface="American Garamond AT" pitchFamily="2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429655" y="1450836"/>
            <a:ext cx="492443" cy="221926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cs-CZ" sz="2000" dirty="0" smtClean="0">
                <a:latin typeface="American Garamond AT" pitchFamily="2" charset="0"/>
              </a:rPr>
              <a:t>Počítačová učebna č.1</a:t>
            </a:r>
            <a:endParaRPr lang="cs-CZ" sz="2000" dirty="0">
              <a:latin typeface="American Garamond AT" pitchFamily="2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400039" y="4097169"/>
            <a:ext cx="492443" cy="235616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cs-CZ" sz="2000" dirty="0" smtClean="0">
                <a:latin typeface="American Garamond AT" pitchFamily="2" charset="0"/>
              </a:rPr>
              <a:t>Jazyková učebna č.1</a:t>
            </a:r>
            <a:endParaRPr lang="cs-CZ" sz="2000" dirty="0">
              <a:latin typeface="American Garamond 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09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zoom/>
      </p:transition>
    </mc:Choice>
    <mc:Fallback xmlns="">
      <p:transition spd="slow" advClick="0" advTm="5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1560" y="57944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cs-CZ" sz="4400" dirty="0" smtClean="0">
                <a:latin typeface="Amerigo Md AT" pitchFamily="2" charset="0"/>
              </a:rPr>
              <a:t>Učebna Přírodopisu</a:t>
            </a:r>
            <a:endParaRPr lang="cs-CZ" sz="4400" dirty="0">
              <a:latin typeface="Amerigo Md AT" pitchFamily="2" charset="0"/>
            </a:endParaRPr>
          </a:p>
        </p:txBody>
      </p:sp>
      <p:pic>
        <p:nvPicPr>
          <p:cNvPr id="7171" name="Picture 3" descr="K:\foto skola\2009_09_15_učebna přírodopisu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35" y="1268760"/>
            <a:ext cx="3244433" cy="2433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:\foto skola\2009_09_15_učebna přírodopisu\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950" y="1268760"/>
            <a:ext cx="3244434" cy="243340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K:\foto skola\2009_09_15_učebna přírodopisu\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950" y="3961131"/>
            <a:ext cx="3244434" cy="249220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K:\foto skola\2009_09_15_učebna přírodopisu\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59" y="3961130"/>
            <a:ext cx="3224509" cy="249220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01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/>
      </p:transition>
    </mc:Choice>
    <mc:Fallback xmlns="">
      <p:transition spd="slow" advClick="0" advTm="40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35456" y="-99392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cs-CZ" sz="4400" dirty="0" smtClean="0">
                <a:latin typeface="Amerigo Md AT" pitchFamily="2" charset="0"/>
              </a:rPr>
              <a:t>Studovna</a:t>
            </a:r>
            <a:endParaRPr lang="cs-CZ" sz="4400" dirty="0">
              <a:latin typeface="Amerigo Md AT" pitchFamily="2" charset="0"/>
            </a:endParaRPr>
          </a:p>
        </p:txBody>
      </p:sp>
      <p:pic>
        <p:nvPicPr>
          <p:cNvPr id="8194" name="Picture 2" descr="K:\foto skola\IMG_3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60" y="1160669"/>
            <a:ext cx="3411200" cy="255848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K:\foto skola\IMG_3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53243"/>
            <a:ext cx="3421101" cy="2565908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:\foto skola\IMG_3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60" y="4015673"/>
            <a:ext cx="3411200" cy="2574629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K:\foto skola\IMG_31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4"/>
            <a:ext cx="3446875" cy="258523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65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 dir="vert"/>
      </p:transition>
    </mc:Choice>
    <mc:Fallback xmlns="">
      <p:transition spd="slow" advClick="0" advTm="4000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35456" y="57944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cs-CZ" sz="4400" dirty="0">
                <a:latin typeface="Amerigo Md AT" pitchFamily="2" charset="0"/>
              </a:rPr>
              <a:t>Š</a:t>
            </a:r>
            <a:r>
              <a:rPr lang="cs-CZ" sz="4400" dirty="0" smtClean="0">
                <a:latin typeface="Amerigo Md AT" pitchFamily="2" charset="0"/>
              </a:rPr>
              <a:t>kolní jídelna</a:t>
            </a:r>
            <a:endParaRPr lang="cs-CZ" sz="4400" dirty="0">
              <a:latin typeface="Amerigo Md AT" pitchFamily="2" charset="0"/>
            </a:endParaRPr>
          </a:p>
        </p:txBody>
      </p:sp>
      <p:pic>
        <p:nvPicPr>
          <p:cNvPr id="6146" name="Picture 2" descr="K:\foto skola\jídelna\IMG_3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0950"/>
            <a:ext cx="7802630" cy="5202386"/>
          </a:xfrm>
          <a:prstGeom prst="rect">
            <a:avLst/>
          </a:prstGeom>
          <a:noFill/>
          <a:ln w="349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134367"/>
      </p:ext>
    </p:extLst>
  </p:cSld>
  <p:clrMapOvr>
    <a:masterClrMapping/>
  </p:clrMapOvr>
  <p:transition spd="slow" advClick="0" advTm="4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52426" y="-99392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cs-CZ" sz="4400" dirty="0" smtClean="0">
                <a:latin typeface="Amerigo Md AT" pitchFamily="2" charset="0"/>
              </a:rPr>
              <a:t>Tělocvična</a:t>
            </a:r>
            <a:endParaRPr lang="cs-CZ" sz="4400" dirty="0">
              <a:latin typeface="Amerigo Md AT" pitchFamily="2" charset="0"/>
            </a:endParaRPr>
          </a:p>
        </p:txBody>
      </p:sp>
      <p:pic>
        <p:nvPicPr>
          <p:cNvPr id="1026" name="Picture 2" descr="K:\foto skola\IMG_37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72" y="1052736"/>
            <a:ext cx="7820160" cy="521407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405528"/>
      </p:ext>
    </p:extLst>
  </p:cSld>
  <p:clrMapOvr>
    <a:masterClrMapping/>
  </p:clrMapOvr>
  <p:transition spd="slow" advClick="0" advTm="4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94674"/>
            <a:ext cx="7920880" cy="588665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11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2000">
        <p14:pan dir="u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35456" y="-99392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cs-CZ" sz="4400" dirty="0" smtClean="0">
                <a:latin typeface="Amerigo Md AT" pitchFamily="2" charset="0"/>
              </a:rPr>
              <a:t>Horolezecká stěna</a:t>
            </a:r>
            <a:endParaRPr lang="cs-CZ" sz="4400" dirty="0">
              <a:latin typeface="Amerigo Md AT" pitchFamily="2" charset="0"/>
            </a:endParaRPr>
          </a:p>
        </p:txBody>
      </p:sp>
      <p:pic>
        <p:nvPicPr>
          <p:cNvPr id="4" name="Picture 2" descr="K:\foto skola\lezecká stěna\lezení 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579406" cy="5138191"/>
          </a:xfrm>
          <a:prstGeom prst="rect">
            <a:avLst/>
          </a:prstGeom>
          <a:noFill/>
          <a:ln w="444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2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3568" y="3370312"/>
            <a:ext cx="7680960" cy="1066800"/>
          </a:xfrm>
        </p:spPr>
        <p:txBody>
          <a:bodyPr>
            <a:noAutofit/>
          </a:bodyPr>
          <a:lstStyle/>
          <a:p>
            <a:pPr algn="ctr"/>
            <a:r>
              <a:rPr lang="cs-CZ" sz="8000" dirty="0" smtClean="0">
                <a:latin typeface="Amerigo Md AT" pitchFamily="2" charset="0"/>
              </a:rPr>
              <a:t>Děkuji </a:t>
            </a:r>
            <a:br>
              <a:rPr lang="cs-CZ" sz="8000" dirty="0" smtClean="0">
                <a:latin typeface="Amerigo Md AT" pitchFamily="2" charset="0"/>
              </a:rPr>
            </a:br>
            <a:r>
              <a:rPr lang="cs-CZ" sz="8000" dirty="0" smtClean="0">
                <a:latin typeface="Amerigo Md AT" pitchFamily="2" charset="0"/>
              </a:rPr>
              <a:t>za pozornost</a:t>
            </a:r>
            <a:endParaRPr lang="cs-CZ" sz="8000" dirty="0">
              <a:latin typeface="Amerigo Md AT" pitchFamily="2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540598" y="5590981"/>
            <a:ext cx="3135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latin typeface="Amerigo Md AT" pitchFamily="2" charset="0"/>
              </a:rPr>
              <a:t>Petra Ševčíková</a:t>
            </a:r>
            <a:endParaRPr lang="cs-CZ" sz="3600" dirty="0">
              <a:latin typeface="Amerigo Md 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3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2906" y="5445224"/>
            <a:ext cx="4291582" cy="792088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Amerigo Md AT" pitchFamily="2" charset="0"/>
              </a:rPr>
              <a:t>Pohled na Vizovice</a:t>
            </a:r>
            <a:endParaRPr lang="cs-CZ" dirty="0">
              <a:solidFill>
                <a:schemeClr val="bg1"/>
              </a:solidFill>
              <a:latin typeface="Amerigo Md 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7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491440" y="1656928"/>
            <a:ext cx="7680960" cy="4724400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800" dirty="0">
                <a:latin typeface="Amerigo AT" pitchFamily="2" charset="0"/>
              </a:rPr>
              <a:t>Osada Vizovice byla založena již v době pohanské, tedy </a:t>
            </a:r>
            <a:r>
              <a:rPr lang="cs-CZ" sz="2800" dirty="0" smtClean="0">
                <a:latin typeface="Amerigo AT" pitchFamily="2" charset="0"/>
              </a:rPr>
              <a:t>ještě </a:t>
            </a:r>
            <a:r>
              <a:rPr lang="cs-CZ" sz="2800" dirty="0">
                <a:latin typeface="Amerigo AT" pitchFamily="2" charset="0"/>
              </a:rPr>
              <a:t>před rokem </a:t>
            </a:r>
            <a:r>
              <a:rPr lang="cs-CZ" sz="2800" dirty="0" smtClean="0">
                <a:latin typeface="Amerigo AT" pitchFamily="2" charset="0"/>
              </a:rPr>
              <a:t>864.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2800" dirty="0">
                <a:latin typeface="Amerigo AT" pitchFamily="2" charset="0"/>
              </a:rPr>
              <a:t>První písemná známka o Vizovicích je z roku </a:t>
            </a:r>
            <a:r>
              <a:rPr lang="pl-PL" sz="2800" dirty="0" smtClean="0">
                <a:latin typeface="Amerigo AT" pitchFamily="2" charset="0"/>
              </a:rPr>
              <a:t>1261.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800" dirty="0">
                <a:latin typeface="Amerigo AT" pitchFamily="2" charset="0"/>
              </a:rPr>
              <a:t>Roku </a:t>
            </a:r>
            <a:r>
              <a:rPr lang="cs-CZ" sz="2800" dirty="0" smtClean="0">
                <a:latin typeface="Amerigo AT" pitchFamily="2" charset="0"/>
              </a:rPr>
              <a:t>1570 byly </a:t>
            </a:r>
            <a:r>
              <a:rPr lang="cs-CZ" sz="2800" dirty="0">
                <a:latin typeface="Amerigo AT" pitchFamily="2" charset="0"/>
              </a:rPr>
              <a:t>Vizovice císařem </a:t>
            </a:r>
            <a:r>
              <a:rPr lang="cs-CZ" sz="2800" dirty="0" smtClean="0">
                <a:latin typeface="Amerigo AT" pitchFamily="2" charset="0"/>
              </a:rPr>
              <a:t>Maxmiliánem </a:t>
            </a:r>
            <a:r>
              <a:rPr lang="cs-CZ" sz="2800" dirty="0">
                <a:latin typeface="Amerigo AT" pitchFamily="2" charset="0"/>
              </a:rPr>
              <a:t>II. povýšeny na </a:t>
            </a:r>
            <a:r>
              <a:rPr lang="cs-CZ" sz="2800" dirty="0" smtClean="0">
                <a:latin typeface="Amerigo AT" pitchFamily="2" charset="0"/>
              </a:rPr>
              <a:t>město.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800" dirty="0">
                <a:latin typeface="Amerigo AT" pitchFamily="2" charset="0"/>
              </a:rPr>
              <a:t>V červnu roku 1848 se ve Vizovicích konaly první </a:t>
            </a:r>
            <a:r>
              <a:rPr lang="cs-CZ" sz="2800" dirty="0" smtClean="0">
                <a:latin typeface="Amerigo AT" pitchFamily="2" charset="0"/>
              </a:rPr>
              <a:t>volby.</a:t>
            </a:r>
            <a:endParaRPr lang="cs-CZ" sz="2500" b="1" dirty="0">
              <a:latin typeface="Amerigo AT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dirty="0" smtClean="0">
                <a:latin typeface="Amerigo Md AT" pitchFamily="2" charset="0"/>
              </a:rPr>
              <a:t>Historie Vizovic</a:t>
            </a:r>
            <a:endParaRPr lang="cs-CZ" sz="4400" dirty="0">
              <a:latin typeface="Amerigo Md 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46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203408" y="1656928"/>
            <a:ext cx="7680960" cy="4724400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500" b="1" u="sng" dirty="0">
                <a:latin typeface="Amerigo AT" pitchFamily="2" charset="0"/>
              </a:rPr>
              <a:t>Josef</a:t>
            </a:r>
            <a:r>
              <a:rPr lang="cs-CZ" sz="2500" u="sng" dirty="0">
                <a:latin typeface="Amerigo AT" pitchFamily="2" charset="0"/>
              </a:rPr>
              <a:t> </a:t>
            </a:r>
            <a:r>
              <a:rPr lang="cs-CZ" sz="2500" b="1" u="sng" dirty="0">
                <a:latin typeface="Amerigo AT" pitchFamily="2" charset="0"/>
              </a:rPr>
              <a:t>Čižmář</a:t>
            </a:r>
            <a:r>
              <a:rPr lang="cs-CZ" sz="2500" u="sng" dirty="0">
                <a:latin typeface="Amerigo AT" pitchFamily="2" charset="0"/>
              </a:rPr>
              <a:t> </a:t>
            </a:r>
            <a:r>
              <a:rPr lang="cs-CZ" sz="2500" dirty="0">
                <a:latin typeface="Amerigo AT" pitchFamily="2" charset="0"/>
              </a:rPr>
              <a:t>(1868-1965), lékárník, historik, folklorista a vlastivědný </a:t>
            </a:r>
            <a:r>
              <a:rPr lang="cs-CZ" sz="2500" dirty="0" smtClean="0">
                <a:latin typeface="Amerigo AT" pitchFamily="2" charset="0"/>
              </a:rPr>
              <a:t>pracovník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2500" dirty="0" smtClean="0">
              <a:latin typeface="Amerigo AT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2500" b="1" u="sng" dirty="0" smtClean="0">
                <a:latin typeface="Amerigo AT" pitchFamily="2" charset="0"/>
              </a:rPr>
              <a:t>Alois </a:t>
            </a:r>
            <a:r>
              <a:rPr lang="cs-CZ" sz="2500" b="1" u="sng" dirty="0">
                <a:latin typeface="Amerigo AT" pitchFamily="2" charset="0"/>
              </a:rPr>
              <a:t>Hába </a:t>
            </a:r>
            <a:r>
              <a:rPr lang="cs-CZ" sz="2500" dirty="0">
                <a:latin typeface="Amerigo AT" pitchFamily="2" charset="0"/>
              </a:rPr>
              <a:t>(1893-1973), </a:t>
            </a:r>
            <a:r>
              <a:rPr lang="cs-CZ" sz="2500" dirty="0" smtClean="0">
                <a:latin typeface="Amerigo AT" pitchFamily="2" charset="0"/>
              </a:rPr>
              <a:t>skladatel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2500" dirty="0" smtClean="0">
              <a:latin typeface="Amerigo AT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2500" b="1" u="sng" dirty="0">
                <a:latin typeface="Amerigo AT" pitchFamily="2" charset="0"/>
              </a:rPr>
              <a:t>Rudolf Jelínek </a:t>
            </a:r>
            <a:r>
              <a:rPr lang="cs-CZ" sz="2500" dirty="0">
                <a:latin typeface="Amerigo AT" pitchFamily="2" charset="0"/>
              </a:rPr>
              <a:t>(1892-1944), </a:t>
            </a:r>
            <a:r>
              <a:rPr lang="cs-CZ" sz="2500" dirty="0" smtClean="0">
                <a:latin typeface="Amerigo AT" pitchFamily="2" charset="0"/>
              </a:rPr>
              <a:t>podnikatel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2500" b="1" dirty="0" smtClean="0">
              <a:latin typeface="Amerigo AT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t-BR" sz="2500" b="1" u="sng" dirty="0">
                <a:latin typeface="Amerigo AT" pitchFamily="2" charset="0"/>
              </a:rPr>
              <a:t>Bolek Polívka </a:t>
            </a:r>
            <a:r>
              <a:rPr lang="pt-BR" sz="2500" dirty="0">
                <a:latin typeface="Amerigo AT" pitchFamily="2" charset="0"/>
              </a:rPr>
              <a:t>(* 1949), herec, </a:t>
            </a:r>
            <a:r>
              <a:rPr lang="pt-BR" sz="2500" dirty="0" smtClean="0">
                <a:latin typeface="Amerigo AT" pitchFamily="2" charset="0"/>
              </a:rPr>
              <a:t>mim,</a:t>
            </a:r>
            <a:r>
              <a:rPr lang="cs-CZ" sz="2500" dirty="0" smtClean="0">
                <a:latin typeface="Amerigo AT" pitchFamily="2" charset="0"/>
              </a:rPr>
              <a:t> </a:t>
            </a:r>
            <a:r>
              <a:rPr lang="pt-BR" sz="2500" dirty="0" smtClean="0">
                <a:latin typeface="Amerigo AT" pitchFamily="2" charset="0"/>
              </a:rPr>
              <a:t>dramatik </a:t>
            </a:r>
            <a:endParaRPr lang="cs-CZ" sz="2500" dirty="0" smtClean="0">
              <a:latin typeface="Amerigo AT" pitchFamily="2" charset="0"/>
            </a:endParaRPr>
          </a:p>
          <a:p>
            <a:r>
              <a:rPr lang="cs-CZ" sz="2500" dirty="0" smtClean="0">
                <a:latin typeface="Amerigo AT" pitchFamily="2" charset="0"/>
              </a:rPr>
              <a:t>    </a:t>
            </a:r>
            <a:r>
              <a:rPr lang="pt-BR" sz="2500" dirty="0" smtClean="0">
                <a:latin typeface="Amerigo AT" pitchFamily="2" charset="0"/>
              </a:rPr>
              <a:t>a scenárista</a:t>
            </a:r>
            <a:endParaRPr lang="cs-CZ" sz="2500" dirty="0" smtClean="0">
              <a:latin typeface="Amerigo AT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2500" dirty="0" smtClean="0">
              <a:latin typeface="Amerigo AT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2500" dirty="0">
              <a:latin typeface="Amerigo AT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228600"/>
            <a:ext cx="7680960" cy="1066800"/>
          </a:xfrm>
        </p:spPr>
        <p:txBody>
          <a:bodyPr>
            <a:normAutofit/>
          </a:bodyPr>
          <a:lstStyle/>
          <a:p>
            <a:r>
              <a:rPr lang="cs-CZ" sz="4500" dirty="0" smtClean="0">
                <a:latin typeface="Amerigo Md AT" pitchFamily="2" charset="0"/>
              </a:rPr>
              <a:t>Významné osobnosti Vizovic</a:t>
            </a:r>
            <a:endParaRPr lang="cs-CZ" sz="4500" dirty="0">
              <a:latin typeface="Amerigo Md AT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190">
            <a:off x="6822027" y="3431813"/>
            <a:ext cx="1663184" cy="2550216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590">
            <a:off x="7286818" y="481316"/>
            <a:ext cx="1517411" cy="225847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107698"/>
      </p:ext>
    </p:extLst>
  </p:cSld>
  <p:clrMapOvr>
    <a:masterClrMapping/>
  </p:clrMapOvr>
  <p:transition spd="slow" advClick="0" advTm="6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2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800" dirty="0" smtClean="0">
                <a:latin typeface="Amerigo AT" pitchFamily="2" charset="0"/>
              </a:rPr>
              <a:t>Vizovický zámek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800" dirty="0" smtClean="0">
                <a:latin typeface="Amerigo AT" pitchFamily="2" charset="0"/>
              </a:rPr>
              <a:t>Kostel sv. Vavřince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800" dirty="0" smtClean="0">
                <a:latin typeface="Amerigo AT" pitchFamily="2" charset="0"/>
              </a:rPr>
              <a:t>Kaple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800" dirty="0" smtClean="0">
                <a:latin typeface="Amerigo AT" pitchFamily="2" charset="0"/>
              </a:rPr>
              <a:t>Vizovické nádraží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800" dirty="0" smtClean="0">
                <a:latin typeface="Amerigo AT" pitchFamily="2" charset="0"/>
              </a:rPr>
              <a:t>Sokolovna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800" dirty="0" smtClean="0">
                <a:latin typeface="Amerigo AT" pitchFamily="2" charset="0"/>
              </a:rPr>
              <a:t>Mariánský sloup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800" dirty="0" smtClean="0">
                <a:latin typeface="Amerigo AT" pitchFamily="2" charset="0"/>
              </a:rPr>
              <a:t>Základní Umělecká škola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800" dirty="0" smtClean="0">
                <a:latin typeface="Amerigo AT" pitchFamily="2" charset="0"/>
              </a:rPr>
              <a:t>Masarykovo náměstí 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2800" dirty="0">
              <a:latin typeface="Amerigo AT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35456" y="129952"/>
            <a:ext cx="7680960" cy="1066800"/>
          </a:xfrm>
        </p:spPr>
        <p:txBody>
          <a:bodyPr>
            <a:normAutofit/>
          </a:bodyPr>
          <a:lstStyle/>
          <a:p>
            <a:r>
              <a:rPr lang="cs-CZ" sz="4400" dirty="0" smtClean="0">
                <a:latin typeface="Amerigo Md AT" pitchFamily="2" charset="0"/>
              </a:rPr>
              <a:t>Památky</a:t>
            </a:r>
            <a:endParaRPr lang="cs-CZ" sz="4400" dirty="0">
              <a:latin typeface="Amerigo Md AT" pitchFamily="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05064"/>
            <a:ext cx="1800200" cy="250027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92696"/>
            <a:ext cx="4032448" cy="302433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05064"/>
            <a:ext cx="1894806" cy="250027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04652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1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1560" y="-27384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cs-CZ" sz="4400" dirty="0" smtClean="0">
                <a:latin typeface="Amerigo Md AT" pitchFamily="2" charset="0"/>
              </a:rPr>
              <a:t>Základní škola Vizovice</a:t>
            </a:r>
            <a:endParaRPr lang="cs-CZ" sz="4400" dirty="0">
              <a:latin typeface="Amerigo Md AT" pitchFamily="2" charset="0"/>
            </a:endParaRPr>
          </a:p>
        </p:txBody>
      </p:sp>
      <p:pic>
        <p:nvPicPr>
          <p:cNvPr id="2050" name="Picture 2" descr="K:\foto skola\_IMG_6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992888" cy="5328593"/>
          </a:xfrm>
          <a:prstGeom prst="rect">
            <a:avLst/>
          </a:prstGeom>
          <a:noFill/>
          <a:ln w="349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070886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611560" y="1628800"/>
            <a:ext cx="6840760" cy="5256584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24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cs-CZ" sz="2800" b="1" dirty="0" smtClean="0">
                <a:latin typeface="Amerigo AT" pitchFamily="2" charset="0"/>
              </a:rPr>
              <a:t>Kapacita školy je 700 žáků</a:t>
            </a:r>
          </a:p>
          <a:p>
            <a:pPr marL="285750" indent="-285750">
              <a:spcBef>
                <a:spcPts val="24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cs-CZ" sz="2800" b="1" dirty="0" smtClean="0">
                <a:latin typeface="Amerigo AT" pitchFamily="2" charset="0"/>
              </a:rPr>
              <a:t>Škola má dvě budovy-první na náměstí TGM byla postavena roku 1892</a:t>
            </a:r>
          </a:p>
          <a:p>
            <a:pPr marL="285750" indent="-285750">
              <a:spcBef>
                <a:spcPts val="24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cs-CZ" sz="2800" b="1" dirty="0" smtClean="0">
                <a:latin typeface="Amerigo AT" pitchFamily="2" charset="0"/>
              </a:rPr>
              <a:t>Druhá budova na ulici Školní 790 byla postavena v roce 1950</a:t>
            </a:r>
          </a:p>
          <a:p>
            <a:pPr marL="285750" indent="-285750">
              <a:spcBef>
                <a:spcPts val="24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cs-CZ" sz="2800" b="1" dirty="0" smtClean="0">
                <a:latin typeface="Amerigo AT" pitchFamily="2" charset="0"/>
              </a:rPr>
              <a:t>Škola má 43 pedagogických pracovníků, 12 správních zaměstnanců a 7 kuchařek  </a:t>
            </a:r>
            <a:endParaRPr lang="cs-CZ" sz="2800" b="1" dirty="0">
              <a:latin typeface="Amerigo AT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99592" y="345976"/>
            <a:ext cx="7680960" cy="1066800"/>
          </a:xfrm>
        </p:spPr>
        <p:txBody>
          <a:bodyPr/>
          <a:lstStyle/>
          <a:p>
            <a:r>
              <a:rPr lang="cs-CZ" sz="4500" dirty="0" smtClean="0">
                <a:latin typeface="Amerigo Md AT" pitchFamily="2" charset="0"/>
              </a:rPr>
              <a:t>Informace</a:t>
            </a:r>
            <a:endParaRPr lang="cs-CZ" sz="4500" dirty="0">
              <a:latin typeface="Amerigo Md 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9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5000">
        <p14:pan dir="u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19432" y="116632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cs-CZ" sz="4400" dirty="0" smtClean="0">
                <a:latin typeface="Amerigo Md AT" pitchFamily="2" charset="0"/>
              </a:rPr>
              <a:t>Pohled na školu</a:t>
            </a:r>
            <a:endParaRPr lang="cs-CZ" sz="4400" dirty="0">
              <a:latin typeface="Amerigo Md AT" pitchFamily="2" charset="0"/>
            </a:endParaRPr>
          </a:p>
        </p:txBody>
      </p:sp>
      <p:pic>
        <p:nvPicPr>
          <p:cNvPr id="4098" name="Picture 2" descr="K:\foto skola\IMG_6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200800" cy="480053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476189"/>
      </p:ext>
    </p:extLst>
  </p:cSld>
  <p:clrMapOvr>
    <a:masterClrMapping/>
  </p:clrMapOvr>
  <p:transition spd="slow" advClick="0" advTm="3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91440" y="44624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cs-CZ" sz="4400" dirty="0" smtClean="0">
                <a:latin typeface="Amerigo Md AT" pitchFamily="2" charset="0"/>
              </a:rPr>
              <a:t>Školní hřiště</a:t>
            </a:r>
            <a:endParaRPr lang="cs-CZ" sz="4400" dirty="0">
              <a:latin typeface="Amerigo Md AT" pitchFamily="2" charset="0"/>
            </a:endParaRPr>
          </a:p>
        </p:txBody>
      </p:sp>
      <p:pic>
        <p:nvPicPr>
          <p:cNvPr id="3074" name="Picture 2" descr="K:\foto skola\IMG_74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47094"/>
            <a:ext cx="3596894" cy="239793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K:\foto skola\IMG_7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37" y="1247094"/>
            <a:ext cx="3596895" cy="239793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K:\foto skola\IMG_74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81062"/>
            <a:ext cx="3600400" cy="240026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:\foto skola\IMG_74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672" y="3982105"/>
            <a:ext cx="3566760" cy="239922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371322"/>
      </p:ext>
    </p:extLst>
  </p:cSld>
  <p:clrMapOvr>
    <a:masterClrMapping/>
  </p:clrMapOvr>
  <p:transition spd="slow" advClick="0" advTm="4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192</Words>
  <Application>Microsoft Office PowerPoint</Application>
  <PresentationFormat>Předvádění na obrazovce (4:3)</PresentationFormat>
  <Paragraphs>48</Paragraphs>
  <Slides>17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Mylar</vt:lpstr>
      <vt:lpstr>Naše město Vizovice a Základní škola </vt:lpstr>
      <vt:lpstr>Pohled na Vizovice</vt:lpstr>
      <vt:lpstr>Historie Vizovic</vt:lpstr>
      <vt:lpstr>Významné osobnosti Vizovic</vt:lpstr>
      <vt:lpstr>Památky</vt:lpstr>
      <vt:lpstr>Základní škola Vizovice</vt:lpstr>
      <vt:lpstr>Informace</vt:lpstr>
      <vt:lpstr>Pohled na školu</vt:lpstr>
      <vt:lpstr>Školní hřiště</vt:lpstr>
      <vt:lpstr>Učebny školy</vt:lpstr>
      <vt:lpstr>Učebna Přírodopisu</vt:lpstr>
      <vt:lpstr>Studovna</vt:lpstr>
      <vt:lpstr>Školní jídelna</vt:lpstr>
      <vt:lpstr>Tělocvična</vt:lpstr>
      <vt:lpstr>Prezentace aplikace PowerPoint</vt:lpstr>
      <vt:lpstr>Horolezecká stěna</vt:lpstr>
      <vt:lpstr>Děkuji  za pozornost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Naše město Vizovice </dc:title>
  <dc:creator>zak</dc:creator>
  <cp:lastModifiedBy>zak</cp:lastModifiedBy>
  <cp:revision>26</cp:revision>
  <dcterms:created xsi:type="dcterms:W3CDTF">2012-11-01T07:03:45Z</dcterms:created>
  <dcterms:modified xsi:type="dcterms:W3CDTF">2012-11-29T07:37:35Z</dcterms:modified>
</cp:coreProperties>
</file>